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702" r:id="rId6"/>
  </p:sldMasterIdLst>
  <p:notesMasterIdLst>
    <p:notesMasterId r:id="rId18"/>
  </p:notesMasterIdLst>
  <p:sldIdLst>
    <p:sldId id="141170048" r:id="rId7"/>
    <p:sldId id="141170138" r:id="rId8"/>
    <p:sldId id="709" r:id="rId9"/>
    <p:sldId id="141170172" r:id="rId10"/>
    <p:sldId id="141170170" r:id="rId11"/>
    <p:sldId id="260" r:id="rId12"/>
    <p:sldId id="141169905" r:id="rId13"/>
    <p:sldId id="141170168" r:id="rId14"/>
    <p:sldId id="141170190" r:id="rId15"/>
    <p:sldId id="141170189" r:id="rId16"/>
    <p:sldId id="141169907" r:id="rId17"/>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383"/>
    <a:srgbClr val="ABFBA5"/>
    <a:srgbClr val="E8EEF4"/>
    <a:srgbClr val="004283"/>
    <a:srgbClr val="004486"/>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34" autoAdjust="0"/>
    <p:restoredTop sz="94959" autoAdjust="0"/>
  </p:normalViewPr>
  <p:slideViewPr>
    <p:cSldViewPr snapToGrid="0">
      <p:cViewPr varScale="1">
        <p:scale>
          <a:sx n="101" d="100"/>
          <a:sy n="101" d="100"/>
        </p:scale>
        <p:origin x="1218" y="10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Stephen M CTR JS J6 (USA)" userId="09533073-ba80-4ec6-aa29-c3f724b8aa56" providerId="ADAL" clId="{02476337-AD7D-485D-8A3A-EEDA1CD294D4}"/>
    <pc:docChg chg="custSel delSld modSld">
      <pc:chgData name="Sullivan, Stephen M CTR JS J6 (USA)" userId="09533073-ba80-4ec6-aa29-c3f724b8aa56" providerId="ADAL" clId="{02476337-AD7D-485D-8A3A-EEDA1CD294D4}" dt="2024-11-18T17:48:35.540" v="123" actId="47"/>
      <pc:docMkLst>
        <pc:docMk/>
      </pc:docMkLst>
      <pc:sldChg chg="del">
        <pc:chgData name="Sullivan, Stephen M CTR JS J6 (USA)" userId="09533073-ba80-4ec6-aa29-c3f724b8aa56" providerId="ADAL" clId="{02476337-AD7D-485D-8A3A-EEDA1CD294D4}" dt="2024-11-18T17:48:35.540" v="123" actId="47"/>
        <pc:sldMkLst>
          <pc:docMk/>
          <pc:sldMk cId="4123893788" sldId="709"/>
        </pc:sldMkLst>
      </pc:sldChg>
      <pc:sldChg chg="modSp mod">
        <pc:chgData name="Sullivan, Stephen M CTR JS J6 (USA)" userId="09533073-ba80-4ec6-aa29-c3f724b8aa56" providerId="ADAL" clId="{02476337-AD7D-485D-8A3A-EEDA1CD294D4}" dt="2024-11-18T17:43:14.147" v="20" actId="20577"/>
        <pc:sldMkLst>
          <pc:docMk/>
          <pc:sldMk cId="2409636" sldId="141170048"/>
        </pc:sldMkLst>
        <pc:spChg chg="mod">
          <ac:chgData name="Sullivan, Stephen M CTR JS J6 (USA)" userId="09533073-ba80-4ec6-aa29-c3f724b8aa56" providerId="ADAL" clId="{02476337-AD7D-485D-8A3A-EEDA1CD294D4}" dt="2024-11-18T17:43:14.147" v="20" actId="20577"/>
          <ac:spMkLst>
            <pc:docMk/>
            <pc:sldMk cId="2409636" sldId="141170048"/>
            <ac:spMk id="2" creationId="{E18A4157-FEAC-A82E-2CDA-9BCD54EC8C83}"/>
          </ac:spMkLst>
        </pc:spChg>
      </pc:sldChg>
      <pc:sldChg chg="del">
        <pc:chgData name="Sullivan, Stephen M CTR JS J6 (USA)" userId="09533073-ba80-4ec6-aa29-c3f724b8aa56" providerId="ADAL" clId="{02476337-AD7D-485D-8A3A-EEDA1CD294D4}" dt="2024-11-18T17:48:31.851" v="122" actId="47"/>
        <pc:sldMkLst>
          <pc:docMk/>
          <pc:sldMk cId="1258431924" sldId="141170052"/>
        </pc:sldMkLst>
      </pc:sldChg>
      <pc:sldChg chg="del">
        <pc:chgData name="Sullivan, Stephen M CTR JS J6 (USA)" userId="09533073-ba80-4ec6-aa29-c3f724b8aa56" providerId="ADAL" clId="{02476337-AD7D-485D-8A3A-EEDA1CD294D4}" dt="2024-11-18T17:48:28.167" v="121" actId="47"/>
        <pc:sldMkLst>
          <pc:docMk/>
          <pc:sldMk cId="2554505513" sldId="141170055"/>
        </pc:sldMkLst>
      </pc:sldChg>
      <pc:sldChg chg="modSp mod">
        <pc:chgData name="Sullivan, Stephen M CTR JS J6 (USA)" userId="09533073-ba80-4ec6-aa29-c3f724b8aa56" providerId="ADAL" clId="{02476337-AD7D-485D-8A3A-EEDA1CD294D4}" dt="2024-11-18T17:47:31.772" v="120" actId="6549"/>
        <pc:sldMkLst>
          <pc:docMk/>
          <pc:sldMk cId="3711636795" sldId="141170138"/>
        </pc:sldMkLst>
        <pc:spChg chg="mod">
          <ac:chgData name="Sullivan, Stephen M CTR JS J6 (USA)" userId="09533073-ba80-4ec6-aa29-c3f724b8aa56" providerId="ADAL" clId="{02476337-AD7D-485D-8A3A-EEDA1CD294D4}" dt="2024-11-18T17:47:31.772" v="120" actId="6549"/>
          <ac:spMkLst>
            <pc:docMk/>
            <pc:sldMk cId="3711636795" sldId="141170138"/>
            <ac:spMk id="3" creationId="{D9F5A6F5-0A33-95F0-7890-54CAEA6FB5DD}"/>
          </ac:spMkLst>
        </pc:spChg>
        <pc:spChg chg="mod">
          <ac:chgData name="Sullivan, Stephen M CTR JS J6 (USA)" userId="09533073-ba80-4ec6-aa29-c3f724b8aa56" providerId="ADAL" clId="{02476337-AD7D-485D-8A3A-EEDA1CD294D4}" dt="2024-11-18T17:47:08.248" v="99" actId="6549"/>
          <ac:spMkLst>
            <pc:docMk/>
            <pc:sldMk cId="3711636795" sldId="141170138"/>
            <ac:spMk id="5" creationId="{01A6B1B5-BE60-8AB0-62FF-A626AC819961}"/>
          </ac:spMkLst>
        </pc:spChg>
      </pc:sldChg>
    </pc:docChg>
  </pc:docChgLst>
  <pc:docChgLst>
    <pc:chgData name="Sullivan, Stephen M CTR JS J6 (USA)" userId="09533073-ba80-4ec6-aa29-c3f724b8aa56" providerId="ADAL" clId="{247A9CD1-D25C-47BA-9C59-7EBFD764A344}"/>
    <pc:docChg chg="addSld modSld sldOrd">
      <pc:chgData name="Sullivan, Stephen M CTR JS J6 (USA)" userId="09533073-ba80-4ec6-aa29-c3f724b8aa56" providerId="ADAL" clId="{247A9CD1-D25C-47BA-9C59-7EBFD764A344}" dt="2024-12-02T13:29:11.914" v="62" actId="20577"/>
      <pc:docMkLst>
        <pc:docMk/>
      </pc:docMkLst>
      <pc:sldChg chg="ord">
        <pc:chgData name="Sullivan, Stephen M CTR JS J6 (USA)" userId="09533073-ba80-4ec6-aa29-c3f724b8aa56" providerId="ADAL" clId="{247A9CD1-D25C-47BA-9C59-7EBFD764A344}" dt="2024-12-02T13:13:24.664" v="57"/>
        <pc:sldMkLst>
          <pc:docMk/>
          <pc:sldMk cId="4079842416" sldId="141169907"/>
        </pc:sldMkLst>
      </pc:sldChg>
      <pc:sldChg chg="modSp mod">
        <pc:chgData name="Sullivan, Stephen M CTR JS J6 (USA)" userId="09533073-ba80-4ec6-aa29-c3f724b8aa56" providerId="ADAL" clId="{247A9CD1-D25C-47BA-9C59-7EBFD764A344}" dt="2024-12-02T13:29:11.914" v="62" actId="20577"/>
        <pc:sldMkLst>
          <pc:docMk/>
          <pc:sldMk cId="3711636795" sldId="141170138"/>
        </pc:sldMkLst>
        <pc:spChg chg="mod">
          <ac:chgData name="Sullivan, Stephen M CTR JS J6 (USA)" userId="09533073-ba80-4ec6-aa29-c3f724b8aa56" providerId="ADAL" clId="{247A9CD1-D25C-47BA-9C59-7EBFD764A344}" dt="2024-12-02T13:29:11.914" v="62" actId="20577"/>
          <ac:spMkLst>
            <pc:docMk/>
            <pc:sldMk cId="3711636795" sldId="141170138"/>
            <ac:spMk id="3" creationId="{D9F5A6F5-0A33-95F0-7890-54CAEA6FB5DD}"/>
          </ac:spMkLst>
        </pc:spChg>
        <pc:spChg chg="mod">
          <ac:chgData name="Sullivan, Stephen M CTR JS J6 (USA)" userId="09533073-ba80-4ec6-aa29-c3f724b8aa56" providerId="ADAL" clId="{247A9CD1-D25C-47BA-9C59-7EBFD764A344}" dt="2024-12-02T13:13:43.226" v="61" actId="20577"/>
          <ac:spMkLst>
            <pc:docMk/>
            <pc:sldMk cId="3711636795" sldId="141170138"/>
            <ac:spMk id="7" creationId="{87D43DB8-ED5D-CEFB-FEE0-3C63C2B6E0C6}"/>
          </ac:spMkLst>
        </pc:spChg>
      </pc:sldChg>
      <pc:sldChg chg="ord">
        <pc:chgData name="Sullivan, Stephen M CTR JS J6 (USA)" userId="09533073-ba80-4ec6-aa29-c3f724b8aa56" providerId="ADAL" clId="{247A9CD1-D25C-47BA-9C59-7EBFD764A344}" dt="2024-12-02T13:13:21.021" v="55"/>
        <pc:sldMkLst>
          <pc:docMk/>
          <pc:sldMk cId="1108371444" sldId="141170189"/>
        </pc:sldMkLst>
      </pc:sldChg>
      <pc:sldChg chg="modSp new mod">
        <pc:chgData name="Sullivan, Stephen M CTR JS J6 (USA)" userId="09533073-ba80-4ec6-aa29-c3f724b8aa56" providerId="ADAL" clId="{247A9CD1-D25C-47BA-9C59-7EBFD764A344}" dt="2024-12-02T13:12:57.415" v="53" actId="20577"/>
        <pc:sldMkLst>
          <pc:docMk/>
          <pc:sldMk cId="1043665504" sldId="141170190"/>
        </pc:sldMkLst>
        <pc:spChg chg="mod">
          <ac:chgData name="Sullivan, Stephen M CTR JS J6 (USA)" userId="09533073-ba80-4ec6-aa29-c3f724b8aa56" providerId="ADAL" clId="{247A9CD1-D25C-47BA-9C59-7EBFD764A344}" dt="2024-12-02T13:12:57.415" v="53" actId="20577"/>
          <ac:spMkLst>
            <pc:docMk/>
            <pc:sldMk cId="1043665504" sldId="141170190"/>
            <ac:spMk id="2" creationId="{84A90C35-5E86-97A2-BBB8-7E815A54F9B6}"/>
          </ac:spMkLst>
        </pc:spChg>
      </pc:sldChg>
    </pc:docChg>
  </pc:docChgLst>
  <pc:docChgLst>
    <pc:chgData name="Sullivan, Stephen M CTR JS J6 (USA)" userId="09533073-ba80-4ec6-aa29-c3f724b8aa56" providerId="ADAL" clId="{2202FF8E-3C24-4DB5-BF6F-E7E554F2539A}"/>
    <pc:docChg chg="custSel addSld modSld">
      <pc:chgData name="Sullivan, Stephen M CTR JS J6 (USA)" userId="09533073-ba80-4ec6-aa29-c3f724b8aa56" providerId="ADAL" clId="{2202FF8E-3C24-4DB5-BF6F-E7E554F2539A}" dt="2024-10-29T13:55:11.313" v="67" actId="5793"/>
      <pc:docMkLst>
        <pc:docMk/>
      </pc:docMkLst>
      <pc:sldChg chg="modSp mod">
        <pc:chgData name="Sullivan, Stephen M CTR JS J6 (USA)" userId="09533073-ba80-4ec6-aa29-c3f724b8aa56" providerId="ADAL" clId="{2202FF8E-3C24-4DB5-BF6F-E7E554F2539A}" dt="2024-10-29T13:51:10.243" v="11" actId="20577"/>
        <pc:sldMkLst>
          <pc:docMk/>
          <pc:sldMk cId="2409636" sldId="141170048"/>
        </pc:sldMkLst>
        <pc:spChg chg="mod">
          <ac:chgData name="Sullivan, Stephen M CTR JS J6 (USA)" userId="09533073-ba80-4ec6-aa29-c3f724b8aa56" providerId="ADAL" clId="{2202FF8E-3C24-4DB5-BF6F-E7E554F2539A}" dt="2024-10-29T13:51:10.243" v="11" actId="20577"/>
          <ac:spMkLst>
            <pc:docMk/>
            <pc:sldMk cId="2409636" sldId="141170048"/>
            <ac:spMk id="2" creationId="{E18A4157-FEAC-A82E-2CDA-9BCD54EC8C83}"/>
          </ac:spMkLst>
        </pc:spChg>
      </pc:sldChg>
      <pc:sldChg chg="addSp delSp modSp add mod">
        <pc:chgData name="Sullivan, Stephen M CTR JS J6 (USA)" userId="09533073-ba80-4ec6-aa29-c3f724b8aa56" providerId="ADAL" clId="{2202FF8E-3C24-4DB5-BF6F-E7E554F2539A}" dt="2024-10-29T13:55:11.313" v="67" actId="5793"/>
        <pc:sldMkLst>
          <pc:docMk/>
          <pc:sldMk cId="3711636795" sldId="141170138"/>
        </pc:sldMkLst>
        <pc:spChg chg="mod">
          <ac:chgData name="Sullivan, Stephen M CTR JS J6 (USA)" userId="09533073-ba80-4ec6-aa29-c3f724b8aa56" providerId="ADAL" clId="{2202FF8E-3C24-4DB5-BF6F-E7E554F2539A}" dt="2024-10-29T13:53:12.036" v="34" actId="20577"/>
          <ac:spMkLst>
            <pc:docMk/>
            <pc:sldMk cId="3711636795" sldId="141170138"/>
            <ac:spMk id="2" creationId="{171C39A6-9B41-66F4-F1D2-E45C0F93BF0B}"/>
          </ac:spMkLst>
        </pc:spChg>
        <pc:spChg chg="add mod">
          <ac:chgData name="Sullivan, Stephen M CTR JS J6 (USA)" userId="09533073-ba80-4ec6-aa29-c3f724b8aa56" providerId="ADAL" clId="{2202FF8E-3C24-4DB5-BF6F-E7E554F2539A}" dt="2024-10-29T13:55:11.313" v="67" actId="5793"/>
          <ac:spMkLst>
            <pc:docMk/>
            <pc:sldMk cId="3711636795" sldId="141170138"/>
            <ac:spMk id="5" creationId="{01A6B1B5-BE60-8AB0-62FF-A626AC819961}"/>
          </ac:spMkLst>
        </pc:spChg>
        <pc:spChg chg="del">
          <ac:chgData name="Sullivan, Stephen M CTR JS J6 (USA)" userId="09533073-ba80-4ec6-aa29-c3f724b8aa56" providerId="ADAL" clId="{2202FF8E-3C24-4DB5-BF6F-E7E554F2539A}" dt="2024-10-29T13:53:19.428" v="35" actId="478"/>
          <ac:spMkLst>
            <pc:docMk/>
            <pc:sldMk cId="3711636795" sldId="141170138"/>
            <ac:spMk id="6" creationId="{95BDC0BD-04D9-D6EB-882A-D3C4FD207FE1}"/>
          </ac:spMkLst>
        </pc:spChg>
      </pc:sldChg>
    </pc:docChg>
  </pc:docChgLst>
  <pc:docChgLst>
    <pc:chgData name="Sullivan, Stephen M CTR JS J6 (USA)" userId="09533073-ba80-4ec6-aa29-c3f724b8aa56" providerId="ADAL" clId="{5416BEC7-1582-47EE-84BE-734CF1CE28B5}"/>
    <pc:docChg chg="custSel delSld modSld">
      <pc:chgData name="Sullivan, Stephen M CTR JS J6 (USA)" userId="09533073-ba80-4ec6-aa29-c3f724b8aa56" providerId="ADAL" clId="{5416BEC7-1582-47EE-84BE-734CF1CE28B5}" dt="2024-10-31T13:15:12.888" v="471" actId="20577"/>
      <pc:docMkLst>
        <pc:docMk/>
      </pc:docMkLst>
      <pc:sldChg chg="del">
        <pc:chgData name="Sullivan, Stephen M CTR JS J6 (USA)" userId="09533073-ba80-4ec6-aa29-c3f724b8aa56" providerId="ADAL" clId="{5416BEC7-1582-47EE-84BE-734CF1CE28B5}" dt="2024-10-31T12:51:14.790" v="0" actId="2696"/>
        <pc:sldMkLst>
          <pc:docMk/>
          <pc:sldMk cId="41056856" sldId="141170043"/>
        </pc:sldMkLst>
      </pc:sldChg>
      <pc:sldChg chg="addSp modSp mod">
        <pc:chgData name="Sullivan, Stephen M CTR JS J6 (USA)" userId="09533073-ba80-4ec6-aa29-c3f724b8aa56" providerId="ADAL" clId="{5416BEC7-1582-47EE-84BE-734CF1CE28B5}" dt="2024-10-31T13:15:12.888" v="471" actId="20577"/>
        <pc:sldMkLst>
          <pc:docMk/>
          <pc:sldMk cId="3711636795" sldId="141170138"/>
        </pc:sldMkLst>
        <pc:spChg chg="add mod">
          <ac:chgData name="Sullivan, Stephen M CTR JS J6 (USA)" userId="09533073-ba80-4ec6-aa29-c3f724b8aa56" providerId="ADAL" clId="{5416BEC7-1582-47EE-84BE-734CF1CE28B5}" dt="2024-10-31T13:15:12.888" v="471" actId="20577"/>
          <ac:spMkLst>
            <pc:docMk/>
            <pc:sldMk cId="3711636795" sldId="141170138"/>
            <ac:spMk id="3" creationId="{D9F5A6F5-0A33-95F0-7890-54CAEA6FB5DD}"/>
          </ac:spMkLst>
        </pc:spChg>
        <pc:spChg chg="mod">
          <ac:chgData name="Sullivan, Stephen M CTR JS J6 (USA)" userId="09533073-ba80-4ec6-aa29-c3f724b8aa56" providerId="ADAL" clId="{5416BEC7-1582-47EE-84BE-734CF1CE28B5}" dt="2024-10-31T13:12:01.227" v="385" actId="14100"/>
          <ac:spMkLst>
            <pc:docMk/>
            <pc:sldMk cId="3711636795" sldId="141170138"/>
            <ac:spMk id="5" creationId="{01A6B1B5-BE60-8AB0-62FF-A626AC819961}"/>
          </ac:spMkLst>
        </pc:spChg>
      </pc:sldChg>
    </pc:docChg>
  </pc:docChgLst>
  <pc:docChgLst>
    <pc:chgData name="Stephen" userId="09533073-ba80-4ec6-aa29-c3f724b8aa56" providerId="ADAL" clId="{75205123-76EC-45DA-985B-83A452A5D9D4}"/>
    <pc:docChg chg="custSel delSld modSld">
      <pc:chgData name="Stephen" userId="09533073-ba80-4ec6-aa29-c3f724b8aa56" providerId="ADAL" clId="{75205123-76EC-45DA-985B-83A452A5D9D4}" dt="2024-11-21T14:51:53.649" v="220" actId="1076"/>
      <pc:docMkLst>
        <pc:docMk/>
      </pc:docMkLst>
      <pc:sldChg chg="modSp mod">
        <pc:chgData name="Stephen" userId="09533073-ba80-4ec6-aa29-c3f724b8aa56" providerId="ADAL" clId="{75205123-76EC-45DA-985B-83A452A5D9D4}" dt="2024-11-21T14:51:53.649" v="220" actId="1076"/>
        <pc:sldMkLst>
          <pc:docMk/>
          <pc:sldMk cId="1065407237" sldId="260"/>
        </pc:sldMkLst>
        <pc:spChg chg="mod">
          <ac:chgData name="Stephen" userId="09533073-ba80-4ec6-aa29-c3f724b8aa56" providerId="ADAL" clId="{75205123-76EC-45DA-985B-83A452A5D9D4}" dt="2024-11-21T14:51:46.765" v="219" actId="6549"/>
          <ac:spMkLst>
            <pc:docMk/>
            <pc:sldMk cId="1065407237" sldId="260"/>
            <ac:spMk id="2" creationId="{A23BB4F3-DE51-7C2B-8A31-5BF4F8DA54AF}"/>
          </ac:spMkLst>
        </pc:spChg>
        <pc:spChg chg="mod">
          <ac:chgData name="Stephen" userId="09533073-ba80-4ec6-aa29-c3f724b8aa56" providerId="ADAL" clId="{75205123-76EC-45DA-985B-83A452A5D9D4}" dt="2024-11-21T14:51:53.649" v="220" actId="1076"/>
          <ac:spMkLst>
            <pc:docMk/>
            <pc:sldMk cId="1065407237" sldId="260"/>
            <ac:spMk id="3" creationId="{0DCD1BB7-443C-34EB-9A25-E930F326C821}"/>
          </ac:spMkLst>
        </pc:spChg>
      </pc:sldChg>
      <pc:sldChg chg="modSp mod">
        <pc:chgData name="Stephen" userId="09533073-ba80-4ec6-aa29-c3f724b8aa56" providerId="ADAL" clId="{75205123-76EC-45DA-985B-83A452A5D9D4}" dt="2024-11-21T14:18:05.789" v="82" actId="20577"/>
        <pc:sldMkLst>
          <pc:docMk/>
          <pc:sldMk cId="4123893788" sldId="709"/>
        </pc:sldMkLst>
        <pc:spChg chg="mod">
          <ac:chgData name="Stephen" userId="09533073-ba80-4ec6-aa29-c3f724b8aa56" providerId="ADAL" clId="{75205123-76EC-45DA-985B-83A452A5D9D4}" dt="2024-11-21T14:18:05.789" v="82" actId="20577"/>
          <ac:spMkLst>
            <pc:docMk/>
            <pc:sldMk cId="4123893788" sldId="709"/>
            <ac:spMk id="6" creationId="{970C41AB-C9AD-AD95-5942-A65D95E4485B}"/>
          </ac:spMkLst>
        </pc:spChg>
      </pc:sldChg>
      <pc:sldChg chg="del">
        <pc:chgData name="Stephen" userId="09533073-ba80-4ec6-aa29-c3f724b8aa56" providerId="ADAL" clId="{75205123-76EC-45DA-985B-83A452A5D9D4}" dt="2024-11-21T14:33:52.660" v="214" actId="47"/>
        <pc:sldMkLst>
          <pc:docMk/>
          <pc:sldMk cId="3503160517" sldId="141169980"/>
        </pc:sldMkLst>
      </pc:sldChg>
      <pc:sldChg chg="del">
        <pc:chgData name="Stephen" userId="09533073-ba80-4ec6-aa29-c3f724b8aa56" providerId="ADAL" clId="{75205123-76EC-45DA-985B-83A452A5D9D4}" dt="2024-11-21T14:33:50.164" v="213" actId="47"/>
        <pc:sldMkLst>
          <pc:docMk/>
          <pc:sldMk cId="1211352653" sldId="141169993"/>
        </pc:sldMkLst>
      </pc:sldChg>
      <pc:sldChg chg="del">
        <pc:chgData name="Stephen" userId="09533073-ba80-4ec6-aa29-c3f724b8aa56" providerId="ADAL" clId="{75205123-76EC-45DA-985B-83A452A5D9D4}" dt="2024-11-21T14:10:08.766" v="59" actId="47"/>
        <pc:sldMkLst>
          <pc:docMk/>
          <pc:sldMk cId="902525268" sldId="141170137"/>
        </pc:sldMkLst>
      </pc:sldChg>
      <pc:sldChg chg="addSp delSp modSp mod">
        <pc:chgData name="Stephen" userId="09533073-ba80-4ec6-aa29-c3f724b8aa56" providerId="ADAL" clId="{75205123-76EC-45DA-985B-83A452A5D9D4}" dt="2024-11-21T14:34:05.278" v="216" actId="27636"/>
        <pc:sldMkLst>
          <pc:docMk/>
          <pc:sldMk cId="3711636795" sldId="141170138"/>
        </pc:sldMkLst>
        <pc:spChg chg="mod">
          <ac:chgData name="Stephen" userId="09533073-ba80-4ec6-aa29-c3f724b8aa56" providerId="ADAL" clId="{75205123-76EC-45DA-985B-83A452A5D9D4}" dt="2024-11-21T14:01:49.476" v="13" actId="20577"/>
          <ac:spMkLst>
            <pc:docMk/>
            <pc:sldMk cId="3711636795" sldId="141170138"/>
            <ac:spMk id="2" creationId="{171C39A6-9B41-66F4-F1D2-E45C0F93BF0B}"/>
          </ac:spMkLst>
        </pc:spChg>
        <pc:spChg chg="mod">
          <ac:chgData name="Stephen" userId="09533073-ba80-4ec6-aa29-c3f724b8aa56" providerId="ADAL" clId="{75205123-76EC-45DA-985B-83A452A5D9D4}" dt="2024-11-21T14:24:04.240" v="167" actId="20577"/>
          <ac:spMkLst>
            <pc:docMk/>
            <pc:sldMk cId="3711636795" sldId="141170138"/>
            <ac:spMk id="3" creationId="{D9F5A6F5-0A33-95F0-7890-54CAEA6FB5DD}"/>
          </ac:spMkLst>
        </pc:spChg>
        <pc:spChg chg="del">
          <ac:chgData name="Stephen" userId="09533073-ba80-4ec6-aa29-c3f724b8aa56" providerId="ADAL" clId="{75205123-76EC-45DA-985B-83A452A5D9D4}" dt="2024-11-21T14:01:58.166" v="14" actId="478"/>
          <ac:spMkLst>
            <pc:docMk/>
            <pc:sldMk cId="3711636795" sldId="141170138"/>
            <ac:spMk id="5" creationId="{01A6B1B5-BE60-8AB0-62FF-A626AC819961}"/>
          </ac:spMkLst>
        </pc:spChg>
        <pc:spChg chg="add mod">
          <ac:chgData name="Stephen" userId="09533073-ba80-4ec6-aa29-c3f724b8aa56" providerId="ADAL" clId="{75205123-76EC-45DA-985B-83A452A5D9D4}" dt="2024-11-21T14:34:05.278" v="216" actId="27636"/>
          <ac:spMkLst>
            <pc:docMk/>
            <pc:sldMk cId="3711636795" sldId="141170138"/>
            <ac:spMk id="7" creationId="{87D43DB8-ED5D-CEFB-FEE0-3C63C2B6E0C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12/2/2024</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a:p>
        </p:txBody>
      </p:sp>
    </p:spTree>
    <p:extLst>
      <p:ext uri="{BB962C8B-B14F-4D97-AF65-F5344CB8AC3E}">
        <p14:creationId xmlns:p14="http://schemas.microsoft.com/office/powerpoint/2010/main" val="25653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defTabSz="464149">
              <a:defRPr/>
            </a:pPr>
            <a:fld id="{B7DA21B6-DD30-824E-9484-61254458B3F6}" type="slidenum">
              <a:rPr lang="en-US">
                <a:solidFill>
                  <a:prstClr val="black"/>
                </a:solidFill>
                <a:latin typeface="Calibri"/>
              </a:rPr>
              <a:pPr defTabSz="464149">
                <a:defRPr/>
              </a:pPr>
              <a:t>3</a:t>
            </a:fld>
            <a:endParaRPr lang="en-US" dirty="0">
              <a:solidFill>
                <a:prstClr val="black"/>
              </a:solidFill>
              <a:latin typeface="Calibri"/>
            </a:endParaRPr>
          </a:p>
        </p:txBody>
      </p:sp>
    </p:spTree>
    <p:extLst>
      <p:ext uri="{BB962C8B-B14F-4D97-AF65-F5344CB8AC3E}">
        <p14:creationId xmlns:p14="http://schemas.microsoft.com/office/powerpoint/2010/main" val="3614834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30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9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7</a:t>
            </a:fld>
            <a:endParaRPr lang="en-US"/>
          </a:p>
        </p:txBody>
      </p:sp>
    </p:spTree>
    <p:extLst>
      <p:ext uri="{BB962C8B-B14F-4D97-AF65-F5344CB8AC3E}">
        <p14:creationId xmlns:p14="http://schemas.microsoft.com/office/powerpoint/2010/main" val="3038288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10</a:t>
            </a:fld>
            <a:endParaRPr lang="en-US"/>
          </a:p>
        </p:txBody>
      </p:sp>
    </p:spTree>
    <p:extLst>
      <p:ext uri="{BB962C8B-B14F-4D97-AF65-F5344CB8AC3E}">
        <p14:creationId xmlns:p14="http://schemas.microsoft.com/office/powerpoint/2010/main" val="2942332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11</a:t>
            </a:fld>
            <a:endParaRPr lang="en-US"/>
          </a:p>
        </p:txBody>
      </p:sp>
    </p:spTree>
    <p:extLst>
      <p:ext uri="{BB962C8B-B14F-4D97-AF65-F5344CB8AC3E}">
        <p14:creationId xmlns:p14="http://schemas.microsoft.com/office/powerpoint/2010/main" val="330282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D312D250-A199-4795-A090-B3EABC893B4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2757714" y="6400800"/>
            <a:ext cx="6676572" cy="182880"/>
          </a:xfrm>
        </p:spPr>
        <p:txBody>
          <a:bodyPr>
            <a:noAutofit/>
          </a:bodyPr>
          <a:lstStyle/>
          <a:p>
            <a:endParaRPr lang="en-US"/>
          </a:p>
        </p:txBody>
      </p:sp>
      <p:sp>
        <p:nvSpPr>
          <p:cNvPr id="8" name="Text Placeholder 3">
            <a:extLst>
              <a:ext uri="{FF2B5EF4-FFF2-40B4-BE49-F238E27FC236}">
                <a16:creationId xmlns:a16="http://schemas.microsoft.com/office/drawing/2014/main" id="{88645891-6D11-5C16-6282-CD626231A785}"/>
              </a:ext>
            </a:extLst>
          </p:cNvPr>
          <p:cNvSpPr>
            <a:spLocks noGrp="1"/>
          </p:cNvSpPr>
          <p:nvPr>
            <p:ph idx="1"/>
          </p:nvPr>
        </p:nvSpPr>
        <p:spPr>
          <a:xfrm>
            <a:off x="426720" y="1371600"/>
            <a:ext cx="11338560" cy="4572000"/>
          </a:xfrm>
          <a:prstGeom prst="rect">
            <a:avLst/>
          </a:prstGeom>
        </p:spPr>
        <p:txBody>
          <a:bodyPr vert="horz" lIns="91440" tIns="45720" rIns="91440" bIns="45720" rtlCol="0">
            <a:noAutofit/>
          </a:bodyPr>
          <a:lstStyle>
            <a:lvl2pPr>
              <a:lnSpc>
                <a:spcPts val="2000"/>
              </a:lnSpc>
              <a:defRPr sz="1800"/>
            </a:lvl2pPr>
            <a:lvl4pPr marL="914400" indent="-173038">
              <a:defRPr/>
            </a:lvl4pPr>
            <a:lvl5pPr marL="1033463" indent="-1238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A close up of a sign&#10;&#10;Description automatically generated">
            <a:extLst>
              <a:ext uri="{FF2B5EF4-FFF2-40B4-BE49-F238E27FC236}">
                <a16:creationId xmlns:a16="http://schemas.microsoft.com/office/drawing/2014/main" id="{3832E369-52F0-D331-A851-630C3250A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4287720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8466648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660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2886759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798113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7858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40490852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26607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8" r:id="rId10"/>
    <p:sldLayoutId id="2147483690" r:id="rId11"/>
    <p:sldLayoutId id="2147483693" r:id="rId12"/>
    <p:sldLayoutId id="2147483694" r:id="rId13"/>
    <p:sldLayoutId id="2147483695" r:id="rId14"/>
    <p:sldLayoutId id="2147483696" r:id="rId15"/>
    <p:sldLayoutId id="2147483697" r:id="rId16"/>
    <p:sldLayoutId id="2147483700" r:id="rId17"/>
    <p:sldLayoutId id="2147483710" r:id="rId18"/>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209407943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emopen/nbac-admin/tree/main/nbac-meeting-minute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niemopen.org/excellence-awards-2025/" TargetMode="External"/><Relationship Id="rId5" Type="http://schemas.openxmlformats.org/officeDocument/2006/relationships/hyperlink" Target="https://lists.oasis-open-projects.org/g/niemopen-nbactsc/calendar" TargetMode="External"/><Relationship Id="rId4" Type="http://schemas.openxmlformats.org/officeDocument/2006/relationships/hyperlink" Target="mailto:niemopen-pgb+subscribe@lists.oasis-open-projects.org"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dod.teams.microsoft.us/meetingOptions/?organizerId=09533073-ba80-4ec6-aa29-c3f724b8aa56&amp;tenantId=102d0191-eeae-4761-b1cb-1a83e86ef445&amp;threadId=19_dod_meeting_1b35927f67da493a9842aad511207a0c@thread.v2&amp;messageId=0&amp;language=en-US" TargetMode="External"/><Relationship Id="rId3" Type="http://schemas.openxmlformats.org/officeDocument/2006/relationships/hyperlink" Target="https://github.com/niemopen/oasis-open-project/tree/main/pgb-meeting-minutes" TargetMode="External"/><Relationship Id="rId7" Type="http://schemas.openxmlformats.org/officeDocument/2006/relationships/hyperlink" Target="https://dialin.cpc.dod.teams.microsoft.us/8915e85e-9905-438b-97dd-9827a327b35d?id=296683050"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tel:+14108746749,,296683050" TargetMode="External"/><Relationship Id="rId5" Type="http://schemas.openxmlformats.org/officeDocument/2006/relationships/hyperlink" Target="https://dod.teams.microsoft.us/l/meetup-join/19%3adod%3ameeting_1b35927f67da493a9842aad511207a0c%40thread.v2/0?context=%7b%22Tid%22%3a%22102d0191-eeae-4761-b1cb-1a83e86ef445%22%2c%22Oid%22%3a%2209533073-ba80-4ec6-aa29-c3f724b8aa56%22%7d" TargetMode="External"/><Relationship Id="rId4" Type="http://schemas.openxmlformats.org/officeDocument/2006/relationships/hyperlink" Target="https://aka.ms/JoinTeamsMeeting?omkt=en-US" TargetMode="External"/><Relationship Id="rId9" Type="http://schemas.openxmlformats.org/officeDocument/2006/relationships/hyperlink" Target="https://dialin.cpc.dod.teams.microsoft.us/us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jfif"/><Relationship Id="rId5" Type="http://schemas.openxmlformats.org/officeDocument/2006/relationships/image" Target="../media/image5.png"/><Relationship Id="rId10" Type="http://schemas.openxmlformats.org/officeDocument/2006/relationships/image" Target="../media/image10.jfif"/><Relationship Id="rId4" Type="http://schemas.openxmlformats.org/officeDocument/2006/relationships/image" Target="../media/image4.jpeg"/><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niemopen/niem-naming-design-rules/blob/dev/ndr-v6.0-psd01.pdf" TargetMode="Externa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3" Type="http://schemas.openxmlformats.org/officeDocument/2006/relationships/image" Target="../media/image23.jpeg"/><Relationship Id="rId18" Type="http://schemas.openxmlformats.org/officeDocument/2006/relationships/hyperlink" Target="https://niemopen.org/" TargetMode="External"/><Relationship Id="rId26" Type="http://schemas.openxmlformats.org/officeDocument/2006/relationships/hyperlink" Target="https://lists.oasis-open-projects.org/g/niemopen-nbactsc"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mo-admin" TargetMode="External"/><Relationship Id="rId7" Type="http://schemas.openxmlformats.org/officeDocument/2006/relationships/image" Target="../media/image20.png"/><Relationship Id="rId12" Type="http://schemas.openxmlformats.org/officeDocument/2006/relationships/hyperlink" Target="https://twitter.com/NIEMconnects?ref_src=twsrc%5Etfw" TargetMode="External"/><Relationship Id="rId17" Type="http://schemas.openxmlformats.org/officeDocument/2006/relationships/hyperlink" Target="https://www.niem.gov/" TargetMode="External"/><Relationship Id="rId25" Type="http://schemas.openxmlformats.org/officeDocument/2006/relationships/hyperlink" Target="https://lists.oasis-open-projects.org/g/niemopen-ntactsc" TargetMode="External"/><Relationship Id="rId33"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hyperlink" Target="https://www.youtube.com/channel/UCg9qV22PXLBjG41hc-EwVrQ" TargetMode="External"/><Relationship Id="rId20" Type="http://schemas.openxmlformats.org/officeDocument/2006/relationships/hyperlink" Target="https://github.com/niemopen/nbac-admin" TargetMode="External"/><Relationship Id="rId29" Type="http://schemas.openxmlformats.org/officeDocument/2006/relationships/hyperlink" Target="https://www.niem.gov/about-niem/message-exchange-package-mep-registry-repository" TargetMode="External"/><Relationship Id="rId1" Type="http://schemas.openxmlformats.org/officeDocument/2006/relationships/slideLayout" Target="../slideLayouts/slideLayout4.xml"/><Relationship Id="rId6" Type="http://schemas.openxmlformats.org/officeDocument/2006/relationships/image" Target="../media/image19.JPG"/><Relationship Id="rId11" Type="http://schemas.openxmlformats.org/officeDocument/2006/relationships/image" Target="../media/image22.png"/><Relationship Id="rId24" Type="http://schemas.openxmlformats.org/officeDocument/2006/relationships/hyperlink" Target="https://lists.oasis-open-projects.org/g/niemopen-pgb" TargetMode="External"/><Relationship Id="rId32" Type="http://schemas.openxmlformats.org/officeDocument/2006/relationships/hyperlink" Target="https://github.com/niemopen/niem-naming-design-rules/tree/dev" TargetMode="External"/><Relationship Id="rId5" Type="http://schemas.openxmlformats.org/officeDocument/2006/relationships/hyperlink" Target="https://www.oasis-open.org/" TargetMode="External"/><Relationship Id="rId15" Type="http://schemas.openxmlformats.org/officeDocument/2006/relationships/image" Target="../media/image24.png"/><Relationship Id="rId23" Type="http://schemas.openxmlformats.org/officeDocument/2006/relationships/hyperlink" Target="https://lists.oasis-open-projects.org/g/niemopen" TargetMode="External"/><Relationship Id="rId28" Type="http://schemas.openxmlformats.org/officeDocument/2006/relationships/hyperlink" Target="mailto:akatherine.b.escobar.civ@mail.mil"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github.com/niemopen/ntac-admin" TargetMode="External"/><Relationship Id="rId31" Type="http://schemas.openxmlformats.org/officeDocument/2006/relationships/hyperlink" Target="https://github.com/niemopen/cmftool" TargetMode="External"/><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hyperlink" Target="https://www.linkedin.com/groups/1903175/profile" TargetMode="External"/><Relationship Id="rId22" Type="http://schemas.openxmlformats.org/officeDocument/2006/relationships/hyperlink" Target="https://niemopen.slack.com/" TargetMode="External"/><Relationship Id="rId27" Type="http://schemas.openxmlformats.org/officeDocument/2006/relationships/hyperlink" Target="https://lists.oasis-open-projects.org/g/niemopen-nmotsc" TargetMode="External"/><Relationship Id="rId30" Type="http://schemas.openxmlformats.org/officeDocument/2006/relationships/hyperlink" Target="https://mep.niemopen.org/" TargetMode="External"/><Relationship Id="rId8" Type="http://schemas.openxmlformats.org/officeDocument/2006/relationships/hyperlink" Target="https://github.com/niemope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4157-FEAC-A82E-2CDA-9BCD54EC8C83}"/>
              </a:ext>
            </a:extLst>
          </p:cNvPr>
          <p:cNvSpPr>
            <a:spLocks noGrp="1"/>
          </p:cNvSpPr>
          <p:nvPr>
            <p:ph type="title"/>
          </p:nvPr>
        </p:nvSpPr>
        <p:spPr>
          <a:xfrm>
            <a:off x="1998134" y="4621161"/>
            <a:ext cx="8195733" cy="838200"/>
          </a:xfrm>
        </p:spPr>
        <p:txBody>
          <a:bodyPr/>
          <a:lstStyle/>
          <a:p>
            <a:r>
              <a:rPr lang="en-US" dirty="0"/>
              <a:t>NBAC TSC Slides</a:t>
            </a:r>
            <a:br>
              <a:rPr lang="en-US" dirty="0"/>
            </a:br>
            <a:r>
              <a:rPr lang="en-US" dirty="0"/>
              <a:t>12 December 2024 Meeting</a:t>
            </a:r>
          </a:p>
        </p:txBody>
      </p:sp>
    </p:spTree>
    <p:extLst>
      <p:ext uri="{BB962C8B-B14F-4D97-AF65-F5344CB8AC3E}">
        <p14:creationId xmlns:p14="http://schemas.microsoft.com/office/powerpoint/2010/main" val="2409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API 2.0 and NIEM Toolbox – 1 </a:t>
            </a:r>
          </a:p>
        </p:txBody>
      </p:sp>
      <p:sp>
        <p:nvSpPr>
          <p:cNvPr id="11" name="Text Placeholder 10">
            <a:extLst>
              <a:ext uri="{FF2B5EF4-FFF2-40B4-BE49-F238E27FC236}">
                <a16:creationId xmlns:a16="http://schemas.microsoft.com/office/drawing/2014/main" id="{B97B476B-9CC6-4596-9D38-4128C63E7BCA}"/>
              </a:ext>
            </a:extLst>
          </p:cNvPr>
          <p:cNvSpPr>
            <a:spLocks noGrp="1"/>
          </p:cNvSpPr>
          <p:nvPr>
            <p:ph type="body" sz="quarter" idx="13"/>
          </p:nvPr>
        </p:nvSpPr>
        <p:spPr>
          <a:xfrm>
            <a:off x="609601" y="928036"/>
            <a:ext cx="10386644" cy="447120"/>
          </a:xfrm>
        </p:spPr>
        <p:txBody>
          <a:bodyPr>
            <a:normAutofit/>
          </a:bodyPr>
          <a:lstStyle/>
          <a:p>
            <a:pPr marL="0" indent="0">
              <a:buNone/>
            </a:pPr>
            <a:r>
              <a:rPr lang="en-US" sz="1400" dirty="0">
                <a:solidFill>
                  <a:schemeClr val="bg1">
                    <a:lumMod val="50000"/>
                  </a:schemeClr>
                </a:solidFill>
              </a:rPr>
              <a:t>Transition legacy NIEM tools into updated open source products.  Move key functionality out of tools into the API for reusability.</a:t>
            </a:r>
          </a:p>
          <a:p>
            <a:endParaRPr lang="en-US" sz="1400" dirty="0"/>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10</a:t>
            </a:fld>
            <a:endParaRPr lang="en-US" dirty="0"/>
          </a:p>
        </p:txBody>
      </p:sp>
      <p:graphicFrame>
        <p:nvGraphicFramePr>
          <p:cNvPr id="7" name="Table 7">
            <a:extLst>
              <a:ext uri="{FF2B5EF4-FFF2-40B4-BE49-F238E27FC236}">
                <a16:creationId xmlns:a16="http://schemas.microsoft.com/office/drawing/2014/main" id="{3610F0E8-4405-4F8F-8BF3-7627C07B1F10}"/>
              </a:ext>
            </a:extLst>
          </p:cNvPr>
          <p:cNvGraphicFramePr>
            <a:graphicFrameLocks noGrp="1"/>
          </p:cNvGraphicFramePr>
          <p:nvPr/>
        </p:nvGraphicFramePr>
        <p:xfrm>
          <a:off x="703384" y="1375157"/>
          <a:ext cx="10292860" cy="4634873"/>
        </p:xfrm>
        <a:graphic>
          <a:graphicData uri="http://schemas.openxmlformats.org/drawingml/2006/table">
            <a:tbl>
              <a:tblPr firstRow="1" bandRow="1">
                <a:tableStyleId>{7DF18680-E054-41AD-8BC1-D1AEF772440D}</a:tableStyleId>
              </a:tblPr>
              <a:tblGrid>
                <a:gridCol w="1639620">
                  <a:extLst>
                    <a:ext uri="{9D8B030D-6E8A-4147-A177-3AD203B41FA5}">
                      <a16:colId xmlns:a16="http://schemas.microsoft.com/office/drawing/2014/main" val="2335614564"/>
                    </a:ext>
                  </a:extLst>
                </a:gridCol>
                <a:gridCol w="4326620">
                  <a:extLst>
                    <a:ext uri="{9D8B030D-6E8A-4147-A177-3AD203B41FA5}">
                      <a16:colId xmlns:a16="http://schemas.microsoft.com/office/drawing/2014/main" val="1280172638"/>
                    </a:ext>
                  </a:extLst>
                </a:gridCol>
                <a:gridCol w="4326620">
                  <a:extLst>
                    <a:ext uri="{9D8B030D-6E8A-4147-A177-3AD203B41FA5}">
                      <a16:colId xmlns:a16="http://schemas.microsoft.com/office/drawing/2014/main" val="2820513655"/>
                    </a:ext>
                  </a:extLst>
                </a:gridCol>
              </a:tblGrid>
              <a:tr h="395258">
                <a:tc>
                  <a:txBody>
                    <a:bodyPr/>
                    <a:lstStyle/>
                    <a:p>
                      <a:r>
                        <a:rPr lang="en-US" sz="1400" dirty="0"/>
                        <a:t>Feature</a:t>
                      </a:r>
                    </a:p>
                  </a:txBody>
                  <a:tcPr/>
                </a:tc>
                <a:tc>
                  <a:txBody>
                    <a:bodyPr/>
                    <a:lstStyle/>
                    <a:p>
                      <a:r>
                        <a:rPr lang="en-US" sz="1400" dirty="0"/>
                        <a:t>NIEM API</a:t>
                      </a:r>
                    </a:p>
                  </a:txBody>
                  <a:tcPr/>
                </a:tc>
                <a:tc>
                  <a:txBody>
                    <a:bodyPr/>
                    <a:lstStyle/>
                    <a:p>
                      <a:r>
                        <a:rPr lang="en-US" sz="1400" dirty="0"/>
                        <a:t>NIEM Toolbox</a:t>
                      </a:r>
                    </a:p>
                  </a:txBody>
                  <a:tcPr/>
                </a:tc>
                <a:extLst>
                  <a:ext uri="{0D108BD9-81ED-4DB2-BD59-A6C34878D82A}">
                    <a16:rowId xmlns:a16="http://schemas.microsoft.com/office/drawing/2014/main" val="2839464634"/>
                  </a:ext>
                </a:extLst>
              </a:tr>
              <a:tr h="649081">
                <a:tc>
                  <a:txBody>
                    <a:bodyPr/>
                    <a:lstStyle/>
                    <a:p>
                      <a:r>
                        <a:rPr lang="en-US" sz="1200" dirty="0">
                          <a:solidFill>
                            <a:schemeClr val="bg1">
                              <a:lumMod val="50000"/>
                            </a:schemeClr>
                          </a:solidFill>
                        </a:rPr>
                        <a:t>(</a:t>
                      </a:r>
                      <a:r>
                        <a:rPr lang="en-US" sz="1200" i="1" dirty="0">
                          <a:solidFill>
                            <a:schemeClr val="bg1">
                              <a:lumMod val="50000"/>
                            </a:schemeClr>
                          </a:solidFill>
                        </a:rPr>
                        <a:t>Background</a:t>
                      </a:r>
                      <a:r>
                        <a:rPr lang="en-US" sz="1200" dirty="0">
                          <a:solidFill>
                            <a:schemeClr val="bg1">
                              <a:lumMod val="50000"/>
                            </a:schemeClr>
                          </a:solidFill>
                        </a:rPr>
                        <a:t>)</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Java / Spring Boot and PostgreSQL database</a:t>
                      </a:r>
                    </a:p>
                    <a:p>
                      <a:pPr marL="171450" indent="-171450">
                        <a:buFont typeface="Arial" panose="020B0604020202020204" pitchFamily="34" charset="0"/>
                        <a:buChar char="•"/>
                      </a:pPr>
                      <a:r>
                        <a:rPr lang="en-US" sz="1200" dirty="0">
                          <a:solidFill>
                            <a:schemeClr val="bg1">
                              <a:lumMod val="50000"/>
                            </a:schemeClr>
                          </a:solidFill>
                        </a:rPr>
                        <a:t>Hosted via GTRI</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Nuxt (JS) SPA</a:t>
                      </a:r>
                    </a:p>
                    <a:p>
                      <a:pPr marL="171450" indent="-171450">
                        <a:buFont typeface="Arial" panose="020B0604020202020204" pitchFamily="34" charset="0"/>
                        <a:buChar char="•"/>
                      </a:pPr>
                      <a:r>
                        <a:rPr lang="en-US" sz="1200" dirty="0">
                          <a:solidFill>
                            <a:schemeClr val="bg1">
                              <a:lumMod val="50000"/>
                            </a:schemeClr>
                          </a:solidFill>
                        </a:rPr>
                        <a:t>Hosted via GitHub Pages </a:t>
                      </a:r>
                      <a:r>
                        <a:rPr lang="en-US" sz="1200" i="1" dirty="0">
                          <a:solidFill>
                            <a:schemeClr val="bg1">
                              <a:lumMod val="50000"/>
                            </a:schemeClr>
                          </a:solidFill>
                        </a:rPr>
                        <a:t>(free)</a:t>
                      </a:r>
                    </a:p>
                  </a:txBody>
                  <a:tcPr>
                    <a:solidFill>
                      <a:srgbClr val="D4E8D4"/>
                    </a:solidFill>
                  </a:tcPr>
                </a:tc>
                <a:extLst>
                  <a:ext uri="{0D108BD9-81ED-4DB2-BD59-A6C34878D82A}">
                    <a16:rowId xmlns:a16="http://schemas.microsoft.com/office/drawing/2014/main" val="460113097"/>
                  </a:ext>
                </a:extLst>
              </a:tr>
              <a:tr h="1181059">
                <a:tc>
                  <a:txBody>
                    <a:bodyPr/>
                    <a:lstStyle/>
                    <a:p>
                      <a:r>
                        <a:rPr lang="en-US" sz="1200" dirty="0">
                          <a:solidFill>
                            <a:schemeClr val="bg1">
                              <a:lumMod val="50000"/>
                            </a:schemeClr>
                          </a:solidFill>
                        </a:rPr>
                        <a:t>Transforms</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Transform models into other formats</a:t>
                      </a:r>
                    </a:p>
                    <a:p>
                      <a:pPr marL="171450" indent="-171450">
                        <a:buFont typeface="Arial" panose="020B0604020202020204" pitchFamily="34" charset="0"/>
                        <a:buChar char="•"/>
                      </a:pPr>
                      <a:r>
                        <a:rPr lang="en-US" sz="1200" dirty="0">
                          <a:solidFill>
                            <a:schemeClr val="bg1">
                              <a:lumMod val="50000"/>
                            </a:schemeClr>
                          </a:solidFill>
                        </a:rPr>
                        <a:t>Inputs – CMF or NIEM XSD</a:t>
                      </a:r>
                    </a:p>
                    <a:p>
                      <a:pPr marL="171450" indent="-171450">
                        <a:buFont typeface="Arial" panose="020B0604020202020204" pitchFamily="34" charset="0"/>
                        <a:buChar char="•"/>
                      </a:pPr>
                      <a:r>
                        <a:rPr lang="en-US" sz="1200" dirty="0">
                          <a:solidFill>
                            <a:schemeClr val="bg1">
                              <a:lumMod val="50000"/>
                            </a:schemeClr>
                          </a:solidFill>
                        </a:rPr>
                        <a:t>Outputs – CMF, XSD, JSON Schema, or OWL</a:t>
                      </a:r>
                    </a:p>
                    <a:p>
                      <a:pPr marL="171450" indent="-171450">
                        <a:buFont typeface="Arial" panose="020B0604020202020204" pitchFamily="34" charset="0"/>
                        <a:buChar char="•"/>
                      </a:pPr>
                      <a:r>
                        <a:rPr lang="en-US" sz="1200" dirty="0">
                          <a:solidFill>
                            <a:schemeClr val="bg1">
                              <a:lumMod val="50000"/>
                            </a:schemeClr>
                          </a:solidFill>
                        </a:rPr>
                        <a:t>Leverages the CMF tool</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results</a:t>
                      </a:r>
                    </a:p>
                  </a:txBody>
                  <a:tcPr>
                    <a:solidFill>
                      <a:srgbClr val="D4E8D4"/>
                    </a:solidFill>
                  </a:tcPr>
                </a:tc>
                <a:extLst>
                  <a:ext uri="{0D108BD9-81ED-4DB2-BD59-A6C34878D82A}">
                    <a16:rowId xmlns:a16="http://schemas.microsoft.com/office/drawing/2014/main" val="2867951713"/>
                  </a:ext>
                </a:extLst>
              </a:tr>
              <a:tr h="1372913">
                <a:tc>
                  <a:txBody>
                    <a:bodyPr/>
                    <a:lstStyle/>
                    <a:p>
                      <a:r>
                        <a:rPr lang="en-US" sz="1200" dirty="0">
                          <a:solidFill>
                            <a:schemeClr val="bg1">
                              <a:lumMod val="50000"/>
                            </a:schemeClr>
                          </a:solidFill>
                        </a:rPr>
                        <a:t>Validation</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XSD – Validate and check NDR conformance</a:t>
                      </a:r>
                    </a:p>
                    <a:p>
                      <a:pPr marL="171450" indent="-171450">
                        <a:buFont typeface="Arial" panose="020B0604020202020204" pitchFamily="34" charset="0"/>
                        <a:buChar char="•"/>
                      </a:pPr>
                      <a:r>
                        <a:rPr lang="en-US" sz="1200" dirty="0">
                          <a:solidFill>
                            <a:schemeClr val="bg1">
                              <a:lumMod val="50000"/>
                            </a:schemeClr>
                          </a:solidFill>
                        </a:rPr>
                        <a:t>XML – Validate against provided schema</a:t>
                      </a:r>
                    </a:p>
                    <a:p>
                      <a:pPr marL="171450" indent="-171450">
                        <a:buFont typeface="Arial" panose="020B0604020202020204" pitchFamily="34" charset="0"/>
                        <a:buChar char="•"/>
                      </a:pPr>
                      <a:r>
                        <a:rPr lang="en-US" sz="1200" dirty="0">
                          <a:solidFill>
                            <a:schemeClr val="bg1">
                              <a:lumMod val="50000"/>
                            </a:schemeClr>
                          </a:solidFill>
                        </a:rPr>
                        <a:t>CMF – Validate against schema (NTAC)</a:t>
                      </a:r>
                    </a:p>
                    <a:p>
                      <a:pPr marL="171450" indent="-171450">
                        <a:buFont typeface="Arial" panose="020B0604020202020204" pitchFamily="34" charset="0"/>
                        <a:buChar char="•"/>
                      </a:pPr>
                      <a:r>
                        <a:rPr lang="en-US" sz="1200" dirty="0">
                          <a:solidFill>
                            <a:schemeClr val="bg1">
                              <a:lumMod val="50000"/>
                            </a:schemeClr>
                          </a:solidFill>
                        </a:rPr>
                        <a:t>IEPD catalog – Validate against schema (NTAC)</a:t>
                      </a:r>
                    </a:p>
                    <a:p>
                      <a:pPr marL="171450" indent="-171450">
                        <a:buFont typeface="Arial" panose="020B0604020202020204" pitchFamily="34" charset="0"/>
                        <a:buChar char="•"/>
                      </a:pPr>
                      <a:r>
                        <a:rPr lang="en-US" sz="1200" dirty="0">
                          <a:solidFill>
                            <a:schemeClr val="bg1">
                              <a:lumMod val="50000"/>
                            </a:schemeClr>
                          </a:solidFill>
                        </a:rPr>
                        <a:t>XML catalog – Validate against schema (OASIS)</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and view results</a:t>
                      </a:r>
                    </a:p>
                  </a:txBody>
                  <a:tcPr>
                    <a:solidFill>
                      <a:srgbClr val="D4E8D4"/>
                    </a:solidFill>
                  </a:tcPr>
                </a:tc>
                <a:extLst>
                  <a:ext uri="{0D108BD9-81ED-4DB2-BD59-A6C34878D82A}">
                    <a16:rowId xmlns:a16="http://schemas.microsoft.com/office/drawing/2014/main" val="2170694648"/>
                  </a:ext>
                </a:extLst>
              </a:tr>
              <a:tr h="1036562">
                <a:tc>
                  <a:txBody>
                    <a:bodyPr/>
                    <a:lstStyle/>
                    <a:p>
                      <a:r>
                        <a:rPr lang="en-US" sz="1200" dirty="0">
                          <a:solidFill>
                            <a:schemeClr val="bg1">
                              <a:lumMod val="50000"/>
                            </a:schemeClr>
                          </a:solidFill>
                        </a:rPr>
                        <a:t>Migration</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Migrate from one supported model version to a more recent version</a:t>
                      </a:r>
                    </a:p>
                    <a:p>
                      <a:pPr marL="171450" indent="-171450">
                        <a:buFont typeface="Arial" panose="020B0604020202020204" pitchFamily="34" charset="0"/>
                        <a:buChar char="•"/>
                      </a:pPr>
                      <a:r>
                        <a:rPr lang="en-US" sz="1200" dirty="0">
                          <a:solidFill>
                            <a:schemeClr val="bg1">
                              <a:lumMod val="50000"/>
                            </a:schemeClr>
                          </a:solidFill>
                        </a:rPr>
                        <a:t>Can iterate over multiple versions in one call</a:t>
                      </a:r>
                    </a:p>
                    <a:p>
                      <a:pPr marL="171450" indent="-171450">
                        <a:buFont typeface="Arial" panose="020B0604020202020204" pitchFamily="34" charset="0"/>
                        <a:buChar char="•"/>
                      </a:pPr>
                      <a:r>
                        <a:rPr lang="en-US" sz="1200" dirty="0">
                          <a:solidFill>
                            <a:schemeClr val="bg1">
                              <a:lumMod val="50000"/>
                            </a:schemeClr>
                          </a:solidFill>
                        </a:rPr>
                        <a:t>Accepts input and generates results as CMF</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and view results</a:t>
                      </a:r>
                    </a:p>
                  </a:txBody>
                  <a:tcPr>
                    <a:solidFill>
                      <a:srgbClr val="D4E8D4"/>
                    </a:solidFill>
                  </a:tcPr>
                </a:tc>
                <a:extLst>
                  <a:ext uri="{0D108BD9-81ED-4DB2-BD59-A6C34878D82A}">
                    <a16:rowId xmlns:a16="http://schemas.microsoft.com/office/drawing/2014/main" val="3886924106"/>
                  </a:ext>
                </a:extLst>
              </a:tr>
            </a:tbl>
          </a:graphicData>
        </a:graphic>
      </p:graphicFrame>
      <p:sp>
        <p:nvSpPr>
          <p:cNvPr id="12" name="Rectangle: Rounded Corners 11">
            <a:extLst>
              <a:ext uri="{FF2B5EF4-FFF2-40B4-BE49-F238E27FC236}">
                <a16:creationId xmlns:a16="http://schemas.microsoft.com/office/drawing/2014/main" id="{33108115-CB11-4FC7-8620-495D0E449773}"/>
              </a:ext>
            </a:extLst>
          </p:cNvPr>
          <p:cNvSpPr/>
          <p:nvPr/>
        </p:nvSpPr>
        <p:spPr>
          <a:xfrm>
            <a:off x="8927207" y="6270867"/>
            <a:ext cx="954537" cy="345030"/>
          </a:xfrm>
          <a:prstGeom prst="roundRect">
            <a:avLst/>
          </a:prstGeom>
          <a:solidFill>
            <a:srgbClr val="D4E8D4"/>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C3C3C"/>
                </a:solidFill>
                <a:effectLst/>
                <a:uLnTx/>
                <a:uFillTx/>
                <a:latin typeface="Arial" panose="020B0604020202020204"/>
                <a:ea typeface="+mn-ea"/>
                <a:cs typeface="+mn-cs"/>
              </a:rPr>
              <a:t>Done</a:t>
            </a:r>
          </a:p>
        </p:txBody>
      </p:sp>
      <p:sp>
        <p:nvSpPr>
          <p:cNvPr id="13" name="Rectangle: Rounded Corners 12">
            <a:extLst>
              <a:ext uri="{FF2B5EF4-FFF2-40B4-BE49-F238E27FC236}">
                <a16:creationId xmlns:a16="http://schemas.microsoft.com/office/drawing/2014/main" id="{9E931DA8-F949-4F18-BC6E-32842DCA279E}"/>
              </a:ext>
            </a:extLst>
          </p:cNvPr>
          <p:cNvSpPr/>
          <p:nvPr/>
        </p:nvSpPr>
        <p:spPr>
          <a:xfrm>
            <a:off x="10041707" y="6270867"/>
            <a:ext cx="954537" cy="345030"/>
          </a:xfrm>
          <a:prstGeom prst="roundRect">
            <a:avLst/>
          </a:prstGeom>
          <a:solidFill>
            <a:srgbClr val="EEB100">
              <a:lumMod val="20000"/>
              <a:lumOff val="80000"/>
            </a:srgbClr>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3C3C3C"/>
                </a:solidFill>
                <a:effectLst/>
                <a:uLnTx/>
                <a:uFillTx/>
                <a:latin typeface="Arial" panose="020B0604020202020204"/>
                <a:ea typeface="+mn-ea"/>
                <a:cs typeface="+mn-cs"/>
              </a:rPr>
              <a:t>In progress</a:t>
            </a:r>
          </a:p>
        </p:txBody>
      </p:sp>
    </p:spTree>
    <p:extLst>
      <p:ext uri="{BB962C8B-B14F-4D97-AF65-F5344CB8AC3E}">
        <p14:creationId xmlns:p14="http://schemas.microsoft.com/office/powerpoint/2010/main" val="110837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API 2.0 and NIEM Toolbox – 2</a:t>
            </a:r>
          </a:p>
        </p:txBody>
      </p:sp>
      <p:sp>
        <p:nvSpPr>
          <p:cNvPr id="11" name="Text Placeholder 10">
            <a:extLst>
              <a:ext uri="{FF2B5EF4-FFF2-40B4-BE49-F238E27FC236}">
                <a16:creationId xmlns:a16="http://schemas.microsoft.com/office/drawing/2014/main" id="{B97B476B-9CC6-4596-9D38-4128C63E7BCA}"/>
              </a:ext>
            </a:extLst>
          </p:cNvPr>
          <p:cNvSpPr>
            <a:spLocks noGrp="1"/>
          </p:cNvSpPr>
          <p:nvPr>
            <p:ph type="body" sz="quarter" idx="13"/>
          </p:nvPr>
        </p:nvSpPr>
        <p:spPr>
          <a:xfrm>
            <a:off x="609601" y="928036"/>
            <a:ext cx="10386644" cy="447120"/>
          </a:xfrm>
        </p:spPr>
        <p:txBody>
          <a:bodyPr>
            <a:normAutofit/>
          </a:bodyPr>
          <a:lstStyle/>
          <a:p>
            <a:pPr marL="0" indent="0">
              <a:buNone/>
            </a:pPr>
            <a:r>
              <a:rPr lang="en-US" sz="1400" dirty="0">
                <a:solidFill>
                  <a:schemeClr val="bg1">
                    <a:lumMod val="50000"/>
                  </a:schemeClr>
                </a:solidFill>
              </a:rPr>
              <a:t>Transition legacy NIEM tools into updated open source products.  Move key functionality out of tools into the API for reusability.</a:t>
            </a:r>
          </a:p>
          <a:p>
            <a:endParaRPr lang="en-US" sz="1400" dirty="0"/>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11</a:t>
            </a:fld>
            <a:endParaRPr lang="en-US" dirty="0"/>
          </a:p>
        </p:txBody>
      </p:sp>
      <p:graphicFrame>
        <p:nvGraphicFramePr>
          <p:cNvPr id="7" name="Table 7">
            <a:extLst>
              <a:ext uri="{FF2B5EF4-FFF2-40B4-BE49-F238E27FC236}">
                <a16:creationId xmlns:a16="http://schemas.microsoft.com/office/drawing/2014/main" id="{3610F0E8-4405-4F8F-8BF3-7627C07B1F10}"/>
              </a:ext>
            </a:extLst>
          </p:cNvPr>
          <p:cNvGraphicFramePr>
            <a:graphicFrameLocks noGrp="1"/>
          </p:cNvGraphicFramePr>
          <p:nvPr/>
        </p:nvGraphicFramePr>
        <p:xfrm>
          <a:off x="703384" y="1375159"/>
          <a:ext cx="10292860" cy="3687647"/>
        </p:xfrm>
        <a:graphic>
          <a:graphicData uri="http://schemas.openxmlformats.org/drawingml/2006/table">
            <a:tbl>
              <a:tblPr firstRow="1" bandRow="1">
                <a:tableStyleId>{7DF18680-E054-41AD-8BC1-D1AEF772440D}</a:tableStyleId>
              </a:tblPr>
              <a:tblGrid>
                <a:gridCol w="1639620">
                  <a:extLst>
                    <a:ext uri="{9D8B030D-6E8A-4147-A177-3AD203B41FA5}">
                      <a16:colId xmlns:a16="http://schemas.microsoft.com/office/drawing/2014/main" val="2335614564"/>
                    </a:ext>
                  </a:extLst>
                </a:gridCol>
                <a:gridCol w="4326620">
                  <a:extLst>
                    <a:ext uri="{9D8B030D-6E8A-4147-A177-3AD203B41FA5}">
                      <a16:colId xmlns:a16="http://schemas.microsoft.com/office/drawing/2014/main" val="1280172638"/>
                    </a:ext>
                  </a:extLst>
                </a:gridCol>
                <a:gridCol w="4326620">
                  <a:extLst>
                    <a:ext uri="{9D8B030D-6E8A-4147-A177-3AD203B41FA5}">
                      <a16:colId xmlns:a16="http://schemas.microsoft.com/office/drawing/2014/main" val="2820513655"/>
                    </a:ext>
                  </a:extLst>
                </a:gridCol>
              </a:tblGrid>
              <a:tr h="391118">
                <a:tc>
                  <a:txBody>
                    <a:bodyPr/>
                    <a:lstStyle/>
                    <a:p>
                      <a:r>
                        <a:rPr lang="en-US" sz="1400" dirty="0"/>
                        <a:t>Feature</a:t>
                      </a:r>
                    </a:p>
                  </a:txBody>
                  <a:tcPr/>
                </a:tc>
                <a:tc>
                  <a:txBody>
                    <a:bodyPr/>
                    <a:lstStyle/>
                    <a:p>
                      <a:r>
                        <a:rPr lang="en-US" sz="1400" dirty="0"/>
                        <a:t>NIEM API</a:t>
                      </a:r>
                    </a:p>
                  </a:txBody>
                  <a:tcPr/>
                </a:tc>
                <a:tc>
                  <a:txBody>
                    <a:bodyPr/>
                    <a:lstStyle/>
                    <a:p>
                      <a:r>
                        <a:rPr lang="en-US" sz="1400" dirty="0"/>
                        <a:t>NIEM Toolbox</a:t>
                      </a:r>
                    </a:p>
                  </a:txBody>
                  <a:tcPr/>
                </a:tc>
                <a:extLst>
                  <a:ext uri="{0D108BD9-81ED-4DB2-BD59-A6C34878D82A}">
                    <a16:rowId xmlns:a16="http://schemas.microsoft.com/office/drawing/2014/main" val="2839464634"/>
                  </a:ext>
                </a:extLst>
              </a:tr>
              <a:tr h="1101969">
                <a:tc>
                  <a:txBody>
                    <a:bodyPr/>
                    <a:lstStyle/>
                    <a:p>
                      <a:r>
                        <a:rPr lang="en-US" sz="1200" dirty="0">
                          <a:solidFill>
                            <a:schemeClr val="bg1">
                              <a:lumMod val="50000"/>
                            </a:schemeClr>
                          </a:solidFill>
                        </a:rPr>
                        <a:t>Model data</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Return information about models, versions, namespaces, properties, classes, datatypes, and facets</a:t>
                      </a:r>
                    </a:p>
                    <a:p>
                      <a:pPr marL="171450" indent="-171450">
                        <a:buFont typeface="Arial" panose="020B0604020202020204" pitchFamily="34" charset="0"/>
                        <a:buChar char="•"/>
                      </a:pPr>
                      <a:r>
                        <a:rPr lang="en-US" sz="1200" dirty="0">
                          <a:solidFill>
                            <a:schemeClr val="bg1">
                              <a:lumMod val="50000"/>
                            </a:schemeClr>
                          </a:solidFill>
                        </a:rPr>
                        <a:t>Supports NIEM and published community models</a:t>
                      </a:r>
                    </a:p>
                    <a:p>
                      <a:pPr marL="171450" indent="-171450">
                        <a:buFont typeface="Arial" panose="020B0604020202020204" pitchFamily="34" charset="0"/>
                        <a:buChar char="•"/>
                      </a:pPr>
                      <a:r>
                        <a:rPr lang="en-US" sz="1200" dirty="0">
                          <a:solidFill>
                            <a:schemeClr val="bg1">
                              <a:lumMod val="50000"/>
                            </a:schemeClr>
                          </a:solidFill>
                        </a:rPr>
                        <a:t>NIEM data 1.0 – 5.2 currently available</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Browse model data</a:t>
                      </a:r>
                    </a:p>
                    <a:p>
                      <a:pPr marL="171450" indent="-171450">
                        <a:buFont typeface="Arial" panose="020B0604020202020204" pitchFamily="34" charset="0"/>
                        <a:buChar char="•"/>
                      </a:pPr>
                      <a:r>
                        <a:rPr lang="en-US" sz="1200" dirty="0">
                          <a:solidFill>
                            <a:schemeClr val="bg1">
                              <a:lumMod val="50000"/>
                            </a:schemeClr>
                          </a:solidFill>
                        </a:rPr>
                        <a:t>View information about components</a:t>
                      </a:r>
                    </a:p>
                    <a:p>
                      <a:pPr marL="171450" indent="-171450">
                        <a:buFont typeface="Arial" panose="020B0604020202020204" pitchFamily="34" charset="0"/>
                        <a:buChar char="•"/>
                      </a:pPr>
                      <a:r>
                        <a:rPr lang="en-US" sz="1200" dirty="0">
                          <a:solidFill>
                            <a:schemeClr val="bg1">
                              <a:lumMod val="50000"/>
                            </a:schemeClr>
                          </a:solidFill>
                        </a:rPr>
                        <a:t>View information about curated list of common components</a:t>
                      </a:r>
                    </a:p>
                  </a:txBody>
                  <a:tcPr>
                    <a:solidFill>
                      <a:srgbClr val="FFF1C9"/>
                    </a:solidFill>
                  </a:tcPr>
                </a:tc>
                <a:extLst>
                  <a:ext uri="{0D108BD9-81ED-4DB2-BD59-A6C34878D82A}">
                    <a16:rowId xmlns:a16="http://schemas.microsoft.com/office/drawing/2014/main" val="750671886"/>
                  </a:ext>
                </a:extLst>
              </a:tr>
              <a:tr h="1004403">
                <a:tc>
                  <a:txBody>
                    <a:bodyPr/>
                    <a:lstStyle/>
                    <a:p>
                      <a:r>
                        <a:rPr lang="en-US" sz="1200" dirty="0">
                          <a:solidFill>
                            <a:schemeClr val="bg1">
                              <a:lumMod val="50000"/>
                            </a:schemeClr>
                          </a:solidFill>
                        </a:rPr>
                        <a:t>Search</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Search properties, types, and codes</a:t>
                      </a:r>
                    </a:p>
                    <a:p>
                      <a:pPr marL="171450" indent="-171450">
                        <a:buFont typeface="Arial" panose="020B0604020202020204" pitchFamily="34" charset="0"/>
                        <a:buChar char="•"/>
                      </a:pPr>
                      <a:r>
                        <a:rPr lang="en-US" sz="1200" dirty="0">
                          <a:solidFill>
                            <a:schemeClr val="bg1">
                              <a:lumMod val="50000"/>
                            </a:schemeClr>
                          </a:solidFill>
                        </a:rPr>
                        <a:t>Supports fuzzy searching, including tokens and substrings</a:t>
                      </a:r>
                    </a:p>
                    <a:p>
                      <a:pPr marL="171450" indent="-171450">
                        <a:buFont typeface="Arial" panose="020B0604020202020204" pitchFamily="34" charset="0"/>
                        <a:buChar char="•"/>
                      </a:pPr>
                      <a:r>
                        <a:rPr lang="en-US" sz="1200" dirty="0">
                          <a:solidFill>
                            <a:schemeClr val="bg1">
                              <a:lumMod val="50000"/>
                            </a:schemeClr>
                          </a:solidFill>
                        </a:rPr>
                        <a:t>Filter results by namespace</a:t>
                      </a:r>
                    </a:p>
                    <a:p>
                      <a:pPr marL="171450" indent="-171450">
                        <a:buFont typeface="Arial" panose="020B0604020202020204" pitchFamily="34" charset="0"/>
                        <a:buChar char="•"/>
                      </a:pPr>
                      <a:r>
                        <a:rPr lang="en-US" sz="1200" dirty="0">
                          <a:solidFill>
                            <a:schemeClr val="bg1">
                              <a:lumMod val="50000"/>
                            </a:schemeClr>
                          </a:solidFill>
                        </a:rPr>
                        <a:t>Component-specific search fields</a:t>
                      </a:r>
                    </a:p>
                    <a:p>
                      <a:pPr marL="171450" indent="-171450">
                        <a:buFont typeface="Arial" panose="020B0604020202020204" pitchFamily="34" charset="0"/>
                        <a:buChar char="•"/>
                      </a:pPr>
                      <a:endParaRPr lang="en-US" sz="1200" dirty="0">
                        <a:solidFill>
                          <a:schemeClr val="bg1">
                            <a:lumMod val="50000"/>
                          </a:schemeClr>
                        </a:solidFill>
                      </a:endParaRP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Search models</a:t>
                      </a:r>
                    </a:p>
                    <a:p>
                      <a:pPr marL="171450" indent="-171450">
                        <a:buFont typeface="Arial" panose="020B0604020202020204" pitchFamily="34" charset="0"/>
                        <a:buChar char="•"/>
                      </a:pPr>
                      <a:r>
                        <a:rPr lang="en-US" sz="1200" dirty="0">
                          <a:solidFill>
                            <a:schemeClr val="bg1">
                              <a:lumMod val="50000"/>
                            </a:schemeClr>
                          </a:solidFill>
                        </a:rPr>
                        <a:t>View results</a:t>
                      </a:r>
                    </a:p>
                    <a:p>
                      <a:pPr marL="171450" indent="-171450">
                        <a:buFont typeface="Arial" panose="020B0604020202020204" pitchFamily="34" charset="0"/>
                        <a:buChar char="•"/>
                      </a:pPr>
                      <a:r>
                        <a:rPr lang="en-US" sz="1200" dirty="0">
                          <a:solidFill>
                            <a:schemeClr val="bg1">
                              <a:lumMod val="50000"/>
                            </a:schemeClr>
                          </a:solidFill>
                        </a:rPr>
                        <a:t>View information about components</a:t>
                      </a:r>
                    </a:p>
                  </a:txBody>
                  <a:tcPr>
                    <a:solidFill>
                      <a:srgbClr val="FFF1C9"/>
                    </a:solidFill>
                  </a:tcPr>
                </a:tc>
                <a:extLst>
                  <a:ext uri="{0D108BD9-81ED-4DB2-BD59-A6C34878D82A}">
                    <a16:rowId xmlns:a16="http://schemas.microsoft.com/office/drawing/2014/main" val="2635491021"/>
                  </a:ext>
                </a:extLst>
              </a:tr>
              <a:tr h="637126">
                <a:tc>
                  <a:txBody>
                    <a:bodyPr/>
                    <a:lstStyle/>
                    <a:p>
                      <a:r>
                        <a:rPr lang="en-US" sz="1200" dirty="0">
                          <a:solidFill>
                            <a:schemeClr val="bg1">
                              <a:lumMod val="50000"/>
                            </a:schemeClr>
                          </a:solidFill>
                        </a:rPr>
                        <a:t>Model management</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Add, edit, and delete model content</a:t>
                      </a:r>
                    </a:p>
                    <a:p>
                      <a:pPr marL="171450" indent="-171450">
                        <a:buFont typeface="Arial" panose="020B0604020202020204" pitchFamily="34" charset="0"/>
                        <a:buChar char="•"/>
                      </a:pPr>
                      <a:r>
                        <a:rPr lang="en-US" sz="1200" dirty="0">
                          <a:solidFill>
                            <a:schemeClr val="bg1">
                              <a:lumMod val="50000"/>
                            </a:schemeClr>
                          </a:solidFill>
                        </a:rPr>
                        <a:t>Model and component QA</a:t>
                      </a:r>
                    </a:p>
                    <a:p>
                      <a:pPr marL="171450" indent="-171450">
                        <a:buFont typeface="Arial" panose="020B0604020202020204" pitchFamily="34" charset="0"/>
                        <a:buChar char="•"/>
                      </a:pPr>
                      <a:r>
                        <a:rPr lang="en-US" sz="1200" dirty="0">
                          <a:solidFill>
                            <a:schemeClr val="bg1">
                              <a:lumMod val="50000"/>
                            </a:schemeClr>
                          </a:solidFill>
                        </a:rPr>
                        <a:t>Load change request spreadsheets</a:t>
                      </a:r>
                    </a:p>
                    <a:p>
                      <a:pPr marL="171450" indent="-171450">
                        <a:buFont typeface="Arial" panose="020B0604020202020204" pitchFamily="34" charset="0"/>
                        <a:buChar char="•"/>
                      </a:pPr>
                      <a:r>
                        <a:rPr lang="en-US" sz="1200" dirty="0">
                          <a:solidFill>
                            <a:schemeClr val="bg1">
                              <a:lumMod val="50000"/>
                            </a:schemeClr>
                          </a:solidFill>
                        </a:rPr>
                        <a:t>Generate release artifacts</a:t>
                      </a:r>
                    </a:p>
                    <a:p>
                      <a:pPr marL="171450" indent="-171450">
                        <a:buFont typeface="Arial" panose="020B0604020202020204" pitchFamily="34" charset="0"/>
                        <a:buChar char="•"/>
                      </a:pPr>
                      <a:r>
                        <a:rPr lang="en-US" sz="1200" dirty="0">
                          <a:solidFill>
                            <a:schemeClr val="bg1">
                              <a:lumMod val="50000"/>
                            </a:schemeClr>
                          </a:solidFill>
                        </a:rPr>
                        <a:t>Generate model stats</a:t>
                      </a:r>
                    </a:p>
                    <a:p>
                      <a:pPr marL="171450" indent="-171450">
                        <a:buFont typeface="Arial" panose="020B0604020202020204" pitchFamily="34" charset="0"/>
                        <a:buChar char="•"/>
                      </a:pPr>
                      <a:endParaRPr lang="en-US" sz="1200" dirty="0">
                        <a:solidFill>
                          <a:schemeClr val="bg1">
                            <a:lumMod val="50000"/>
                          </a:schemeClr>
                        </a:solidFill>
                      </a:endParaRPr>
                    </a:p>
                  </a:txBody>
                  <a:tcPr/>
                </a:tc>
                <a:tc>
                  <a:txBody>
                    <a:bodyPr/>
                    <a:lstStyle/>
                    <a:p>
                      <a:pPr marL="171450" indent="-171450">
                        <a:buFont typeface="Arial" panose="020B0604020202020204" pitchFamily="34" charset="0"/>
                        <a:buChar char="•"/>
                      </a:pPr>
                      <a:endParaRPr lang="en-US" sz="1200" dirty="0">
                        <a:solidFill>
                          <a:schemeClr val="bg1">
                            <a:lumMod val="50000"/>
                          </a:schemeClr>
                        </a:solidFill>
                      </a:endParaRPr>
                    </a:p>
                  </a:txBody>
                  <a:tcPr/>
                </a:tc>
                <a:extLst>
                  <a:ext uri="{0D108BD9-81ED-4DB2-BD59-A6C34878D82A}">
                    <a16:rowId xmlns:a16="http://schemas.microsoft.com/office/drawing/2014/main" val="1961197455"/>
                  </a:ext>
                </a:extLst>
              </a:tr>
            </a:tbl>
          </a:graphicData>
        </a:graphic>
      </p:graphicFrame>
      <p:sp>
        <p:nvSpPr>
          <p:cNvPr id="12" name="Rectangle: Rounded Corners 11">
            <a:extLst>
              <a:ext uri="{FF2B5EF4-FFF2-40B4-BE49-F238E27FC236}">
                <a16:creationId xmlns:a16="http://schemas.microsoft.com/office/drawing/2014/main" id="{D05D0A94-8CA9-4714-9B0B-590A483C208F}"/>
              </a:ext>
            </a:extLst>
          </p:cNvPr>
          <p:cNvSpPr/>
          <p:nvPr/>
        </p:nvSpPr>
        <p:spPr>
          <a:xfrm>
            <a:off x="8927207" y="6270867"/>
            <a:ext cx="954537" cy="345030"/>
          </a:xfrm>
          <a:prstGeom prst="roundRect">
            <a:avLst/>
          </a:prstGeom>
          <a:solidFill>
            <a:srgbClr val="D4E8D4"/>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C3C3C"/>
                </a:solidFill>
                <a:effectLst/>
                <a:uLnTx/>
                <a:uFillTx/>
                <a:latin typeface="Arial" panose="020B0604020202020204"/>
                <a:ea typeface="+mn-ea"/>
                <a:cs typeface="+mn-cs"/>
              </a:rPr>
              <a:t>Done</a:t>
            </a:r>
          </a:p>
        </p:txBody>
      </p:sp>
      <p:sp>
        <p:nvSpPr>
          <p:cNvPr id="13" name="Rectangle: Rounded Corners 12">
            <a:extLst>
              <a:ext uri="{FF2B5EF4-FFF2-40B4-BE49-F238E27FC236}">
                <a16:creationId xmlns:a16="http://schemas.microsoft.com/office/drawing/2014/main" id="{3DF003A5-256D-4AC2-BDAA-C34F9BE6A036}"/>
              </a:ext>
            </a:extLst>
          </p:cNvPr>
          <p:cNvSpPr/>
          <p:nvPr/>
        </p:nvSpPr>
        <p:spPr>
          <a:xfrm>
            <a:off x="10041707" y="6270867"/>
            <a:ext cx="954537" cy="345030"/>
          </a:xfrm>
          <a:prstGeom prst="roundRect">
            <a:avLst/>
          </a:prstGeom>
          <a:solidFill>
            <a:srgbClr val="FFF1C9"/>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3C3C3C"/>
                </a:solidFill>
                <a:effectLst/>
                <a:uLnTx/>
                <a:uFillTx/>
                <a:latin typeface="Arial" panose="020B0604020202020204"/>
                <a:ea typeface="+mn-ea"/>
                <a:cs typeface="+mn-cs"/>
              </a:rPr>
              <a:t>In progress</a:t>
            </a:r>
          </a:p>
        </p:txBody>
      </p:sp>
    </p:spTree>
    <p:extLst>
      <p:ext uri="{BB962C8B-B14F-4D97-AF65-F5344CB8AC3E}">
        <p14:creationId xmlns:p14="http://schemas.microsoft.com/office/powerpoint/2010/main" val="4079842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39A6-9B41-66F4-F1D2-E45C0F93BF0B}"/>
              </a:ext>
            </a:extLst>
          </p:cNvPr>
          <p:cNvSpPr>
            <a:spLocks noGrp="1"/>
          </p:cNvSpPr>
          <p:nvPr>
            <p:ph type="title"/>
          </p:nvPr>
        </p:nvSpPr>
        <p:spPr/>
        <p:txBody>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12 DEC 2024 NBAC TSC Agenda </a:t>
            </a:r>
            <a:r>
              <a:rPr lang="en-US" dirty="0">
                <a:solidFill>
                  <a:srgbClr val="242424"/>
                </a:solidFill>
                <a:latin typeface="Arial" panose="020B060402020202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0F824B73-4369-DD9B-4F21-7F70561F100B}"/>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3" name="TextBox 2">
            <a:extLst>
              <a:ext uri="{FF2B5EF4-FFF2-40B4-BE49-F238E27FC236}">
                <a16:creationId xmlns:a16="http://schemas.microsoft.com/office/drawing/2014/main" id="{D9F5A6F5-0A33-95F0-7890-54CAEA6FB5DD}"/>
              </a:ext>
            </a:extLst>
          </p:cNvPr>
          <p:cNvSpPr txBox="1"/>
          <p:nvPr/>
        </p:nvSpPr>
        <p:spPr>
          <a:xfrm>
            <a:off x="2694039" y="5511692"/>
            <a:ext cx="7943328" cy="923330"/>
          </a:xfrm>
          <a:prstGeom prst="rect">
            <a:avLst/>
          </a:prstGeom>
          <a:solidFill>
            <a:srgbClr val="FFFF00"/>
          </a:solidFill>
          <a:ln>
            <a:solidFill>
              <a:schemeClr val="bg2">
                <a:lumMod val="10000"/>
              </a:schemeClr>
            </a:solidFill>
          </a:ln>
        </p:spPr>
        <p:txBody>
          <a:bodyPr wrap="none" rtlCol="0">
            <a:spAutoFit/>
          </a:bodyPr>
          <a:lstStyle/>
          <a:p>
            <a:r>
              <a:rPr lang="en-US" dirty="0"/>
              <a:t>Slides </a:t>
            </a:r>
            <a:r>
              <a:rPr lang="en-US"/>
              <a:t>available at 12 </a:t>
            </a:r>
            <a:r>
              <a:rPr lang="en-US" dirty="0"/>
              <a:t>December Minutes folder, NBAC Admin Repo</a:t>
            </a:r>
          </a:p>
          <a:p>
            <a:r>
              <a:rPr lang="en-US" dirty="0">
                <a:hlinkClick r:id="rId3"/>
              </a:rPr>
              <a:t>https://github.com/niemopen/nbac-admin/tree/main/nbac-meeting-minutes</a:t>
            </a:r>
            <a:endParaRPr lang="en-US" dirty="0"/>
          </a:p>
          <a:p>
            <a:endParaRPr lang="en-US" dirty="0"/>
          </a:p>
        </p:txBody>
      </p:sp>
      <p:sp>
        <p:nvSpPr>
          <p:cNvPr id="7" name="Text Placeholder 6">
            <a:extLst>
              <a:ext uri="{FF2B5EF4-FFF2-40B4-BE49-F238E27FC236}">
                <a16:creationId xmlns:a16="http://schemas.microsoft.com/office/drawing/2014/main" id="{87D43DB8-ED5D-CEFB-FEE0-3C63C2B6E0C6}"/>
              </a:ext>
            </a:extLst>
          </p:cNvPr>
          <p:cNvSpPr>
            <a:spLocks noGrp="1"/>
          </p:cNvSpPr>
          <p:nvPr>
            <p:ph type="body" sz="quarter" idx="13"/>
          </p:nvPr>
        </p:nvSpPr>
        <p:spPr>
          <a:xfrm>
            <a:off x="609600" y="1200149"/>
            <a:ext cx="11079192" cy="4207119"/>
          </a:xfrm>
        </p:spPr>
        <p:txBody>
          <a:bodyPr>
            <a:normAutofit/>
          </a:bodyPr>
          <a:lstStyle/>
          <a:p>
            <a:pPr marL="342900" marR="0" lvl="0" indent="-342900">
              <a:lnSpc>
                <a:spcPct val="106000"/>
              </a:lnSpc>
              <a:spcBef>
                <a:spcPts val="0"/>
              </a:spcBef>
              <a:spcAft>
                <a:spcPts val="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1:00 NBAC Co-Chair Opening Remarks – Mr. Kamran Atri &amp; Thomas Krul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6000"/>
              </a:lnSpc>
              <a:spcBef>
                <a:spcPts val="0"/>
              </a:spcBef>
              <a:spcAft>
                <a:spcPts val="0"/>
              </a:spcAft>
              <a:buFont typeface="Arial" panose="020B0604020202020204" pitchFamily="34" charset="0"/>
              <a:buChar char="–"/>
              <a:tabLst>
                <a:tab pos="457200" algn="l"/>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Next PGB Meeting 30 Jan 2025, 2-4 PM</a:t>
            </a:r>
          </a:p>
          <a:p>
            <a:pPr marL="1143000" marR="0" lvl="2" indent="-228600">
              <a:lnSpc>
                <a:spcPct val="106000"/>
              </a:lnSpc>
              <a:spcBef>
                <a:spcPts val="0"/>
              </a:spcBef>
              <a:spcAft>
                <a:spcPts val="0"/>
              </a:spcAft>
              <a:buFont typeface="Wingdings" panose="05000000000000000000" pitchFamily="2" charset="2"/>
              <a:buChar char=""/>
              <a:tabLst>
                <a:tab pos="457200" algn="l"/>
                <a:tab pos="914400" algn="l"/>
                <a:tab pos="1371600" algn="l"/>
              </a:tabLst>
            </a:pPr>
            <a:r>
              <a:rPr lang="en-US" sz="1100" dirty="0">
                <a:effectLst/>
                <a:latin typeface="Calibri" panose="020F0502020204030204" pitchFamily="34" charset="0"/>
                <a:ea typeface="Calibri" panose="020F0502020204030204" pitchFamily="34" charset="0"/>
              </a:rPr>
              <a:t>Join PGB Mailing List – email </a:t>
            </a:r>
            <a:r>
              <a:rPr lang="en-US" sz="1100" u="none" strike="noStrike" spc="-10" dirty="0">
                <a:solidFill>
                  <a:srgbClr val="0000FF"/>
                </a:solidFill>
                <a:effectLst/>
                <a:latin typeface="Calibri" panose="020F0502020204030204" pitchFamily="34" charset="0"/>
                <a:ea typeface="Calibri" panose="020F0502020204030204" pitchFamily="34" charset="0"/>
                <a:hlinkClick r:id="rId4"/>
              </a:rPr>
              <a:t>niemopen-pgb+subscribe@lists.oasis-open-projects.org</a:t>
            </a:r>
            <a:endParaRPr lang="en-US" sz="1100" dirty="0">
              <a:effectLst/>
              <a:latin typeface="Calibri" panose="020F0502020204030204" pitchFamily="34" charset="0"/>
              <a:ea typeface="Calibri" panose="020F0502020204030204" pitchFamily="34" charset="0"/>
            </a:endParaRPr>
          </a:p>
          <a:p>
            <a:pPr marL="1143000" marR="0" lvl="2" indent="-228600">
              <a:lnSpc>
                <a:spcPct val="106000"/>
              </a:lnSpc>
              <a:spcBef>
                <a:spcPts val="0"/>
              </a:spcBef>
              <a:spcAft>
                <a:spcPts val="0"/>
              </a:spcAft>
              <a:buFont typeface="Wingdings" panose="05000000000000000000" pitchFamily="2" charset="2"/>
              <a:buChar char=""/>
              <a:tabLst>
                <a:tab pos="457200" algn="l"/>
                <a:tab pos="914400" algn="l"/>
                <a:tab pos="1371600" algn="l"/>
              </a:tabLst>
            </a:pPr>
            <a:r>
              <a:rPr lang="en-US" sz="1100" dirty="0">
                <a:effectLst/>
                <a:latin typeface="Calibri" panose="020F0502020204030204" pitchFamily="34" charset="0"/>
                <a:ea typeface="Calibri" panose="020F0502020204030204" pitchFamily="34" charset="0"/>
              </a:rPr>
              <a:t>Attend  30 Jan PGB meeting 2-4 PM (slide 3)</a:t>
            </a:r>
          </a:p>
          <a:p>
            <a:pPr marL="1143000" marR="0" lvl="2" indent="-228600">
              <a:lnSpc>
                <a:spcPct val="106000"/>
              </a:lnSpc>
              <a:spcBef>
                <a:spcPts val="0"/>
              </a:spcBef>
              <a:spcAft>
                <a:spcPts val="0"/>
              </a:spcAft>
              <a:buFont typeface="Wingdings" panose="05000000000000000000" pitchFamily="2" charset="2"/>
              <a:buChar char=""/>
              <a:tabLst>
                <a:tab pos="457200" algn="l"/>
                <a:tab pos="914400" algn="l"/>
                <a:tab pos="1371600" algn="l"/>
              </a:tabLst>
            </a:pPr>
            <a:r>
              <a:rPr lang="en-US" sz="1100" dirty="0">
                <a:effectLst/>
                <a:latin typeface="Calibri" panose="020F0502020204030204" pitchFamily="34" charset="0"/>
                <a:ea typeface="Calibri" panose="020F0502020204030204" pitchFamily="34" charset="0"/>
              </a:rPr>
              <a:t>Current PGB Members (slides 4 &amp; 5)</a:t>
            </a:r>
          </a:p>
          <a:p>
            <a:pPr marL="1143000" marR="0" lvl="2" indent="-228600">
              <a:lnSpc>
                <a:spcPct val="106000"/>
              </a:lnSpc>
              <a:spcBef>
                <a:spcPts val="0"/>
              </a:spcBef>
              <a:spcAft>
                <a:spcPts val="0"/>
              </a:spcAft>
              <a:buFont typeface="Wingdings" panose="05000000000000000000" pitchFamily="2" charset="2"/>
              <a:buChar char=""/>
              <a:tabLst>
                <a:tab pos="457200" algn="l"/>
                <a:tab pos="914400" algn="l"/>
                <a:tab pos="1371600" algn="l"/>
              </a:tabLst>
            </a:pPr>
            <a:r>
              <a:rPr lang="en-US" sz="1100" dirty="0">
                <a:effectLst/>
                <a:latin typeface="Calibri" panose="020F0502020204030204" pitchFamily="34" charset="0"/>
                <a:ea typeface="Calibri" panose="020F0502020204030204" pitchFamily="34" charset="0"/>
              </a:rPr>
              <a:t>2025 NBAC Monthly Meeting calendar posted – last Thursday of every month 1-2 PM Eastern Time</a:t>
            </a:r>
          </a:p>
          <a:p>
            <a:pPr lvl="3">
              <a:lnSpc>
                <a:spcPct val="106000"/>
              </a:lnSpc>
              <a:spcBef>
                <a:spcPts val="0"/>
              </a:spcBef>
              <a:buFont typeface="Wingdings" panose="05000000000000000000" pitchFamily="2" charset="2"/>
              <a:buChar char=""/>
              <a:tabLst>
                <a:tab pos="457200" algn="l"/>
                <a:tab pos="914400" algn="l"/>
                <a:tab pos="1371600" algn="l"/>
              </a:tabLst>
            </a:pPr>
            <a:r>
              <a:rPr lang="en-US" sz="900" dirty="0">
                <a:effectLst/>
                <a:latin typeface="Calibri" panose="020F0502020204030204" pitchFamily="34" charset="0"/>
                <a:ea typeface="Calibri" panose="020F0502020204030204" pitchFamily="34" charset="0"/>
                <a:hlinkClick r:id="rId5"/>
              </a:rPr>
              <a:t>https://lists.oasis-open-projects.org/g/niemopen-nbactsc/calendar</a:t>
            </a:r>
            <a:endParaRPr lang="en-US" sz="900" dirty="0">
              <a:effectLst/>
              <a:latin typeface="Calibri" panose="020F0502020204030204" pitchFamily="34" charset="0"/>
              <a:ea typeface="Calibri" panose="020F0502020204030204" pitchFamily="34" charset="0"/>
            </a:endParaRPr>
          </a:p>
          <a:p>
            <a:pPr marL="1371600" lvl="3" indent="0">
              <a:lnSpc>
                <a:spcPct val="106000"/>
              </a:lnSpc>
              <a:spcBef>
                <a:spcPts val="0"/>
              </a:spcBef>
              <a:buNone/>
              <a:tabLst>
                <a:tab pos="457200" algn="l"/>
                <a:tab pos="914400" algn="l"/>
                <a:tab pos="1371600" algn="l"/>
              </a:tabLst>
            </a:pPr>
            <a:endParaRPr lang="en-US" sz="900" dirty="0">
              <a:effectLst/>
              <a:latin typeface="Calibri" panose="020F0502020204030204" pitchFamily="34" charset="0"/>
              <a:ea typeface="Calibri" panose="020F0502020204030204" pitchFamily="34" charset="0"/>
            </a:endParaRPr>
          </a:p>
          <a:p>
            <a:pPr marL="0" marR="0" indent="0">
              <a:lnSpc>
                <a:spcPct val="106000"/>
              </a:lnSpc>
              <a:spcBef>
                <a:spcPts val="0"/>
              </a:spcBef>
              <a:spcAft>
                <a:spcPts val="0"/>
              </a:spcAft>
              <a:buNone/>
            </a:pPr>
            <a:r>
              <a:rPr lang="en-US" sz="1100" dirty="0">
                <a:effectLst/>
                <a:latin typeface="Calibri" panose="020F0502020204030204" pitchFamily="34" charset="0"/>
                <a:ea typeface="Calibri" panose="020F0502020204030204" pitchFamily="34" charset="0"/>
              </a:rPr>
              <a:t> </a:t>
            </a:r>
          </a:p>
          <a:p>
            <a:pPr marL="342900" marR="0" lvl="0" indent="-342900">
              <a:lnSpc>
                <a:spcPct val="106000"/>
              </a:lnSpc>
              <a:spcBef>
                <a:spcPts val="0"/>
              </a:spcBef>
              <a:spcAft>
                <a:spcPts val="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1:10 NIEM Management Office (NMO) Update – Ms. Katherine Escobar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16000"/>
              </a:lnSpc>
              <a:spcBef>
                <a:spcPts val="0"/>
              </a:spcBef>
              <a:spcAft>
                <a:spcPts val="0"/>
              </a:spcAft>
              <a:buFont typeface="Arial" panose="020B0604020202020204" pitchFamily="34" charset="0"/>
              <a:buChar char="–"/>
              <a:tabLst>
                <a:tab pos="457200" algn="l"/>
                <a:tab pos="914400" algn="l"/>
              </a:tabLst>
            </a:pPr>
            <a:r>
              <a:rPr lang="en-US" sz="1100" dirty="0">
                <a:effectLst/>
                <a:latin typeface="Calibri" panose="020F0502020204030204" pitchFamily="34" charset="0"/>
                <a:ea typeface="Calibri" panose="020F0502020204030204" pitchFamily="34" charset="0"/>
                <a:cs typeface="Times New Roman" panose="02020603050405020304" pitchFamily="18" charset="0"/>
              </a:rPr>
              <a:t>NIEMOpen Excellence Awards – Shunda Louis</a:t>
            </a:r>
          </a:p>
          <a:p>
            <a:pPr marL="1143000" marR="0" lvl="2" indent="-228600">
              <a:lnSpc>
                <a:spcPct val="116000"/>
              </a:lnSpc>
              <a:spcBef>
                <a:spcPts val="0"/>
              </a:spcBef>
              <a:spcAft>
                <a:spcPts val="0"/>
              </a:spcAft>
              <a:buFont typeface="Wingdings" panose="05000000000000000000" pitchFamily="2" charset="2"/>
              <a:buChar char=""/>
              <a:tabLst>
                <a:tab pos="457200" algn="l"/>
                <a:tab pos="914400" algn="l"/>
                <a:tab pos="1371600" algn="l"/>
              </a:tabLst>
            </a:pPr>
            <a:r>
              <a:rPr lang="en-US" sz="1100" u="none" strike="noStrike" spc="-10" dirty="0">
                <a:solidFill>
                  <a:srgbClr val="0000FF"/>
                </a:solidFill>
                <a:effectLst/>
                <a:latin typeface="Calibri" panose="020F0502020204030204" pitchFamily="34" charset="0"/>
                <a:ea typeface="Calibri" panose="020F0502020204030204" pitchFamily="34" charset="0"/>
                <a:hlinkClick r:id="rId6"/>
              </a:rPr>
              <a:t>https://niemopen.org/excellence-awards-2025/</a:t>
            </a:r>
            <a:endParaRPr lang="en-US" sz="1100" dirty="0">
              <a:effectLst/>
              <a:latin typeface="Calibri" panose="020F0502020204030204" pitchFamily="34" charset="0"/>
              <a:ea typeface="Calibri" panose="020F0502020204030204" pitchFamily="34" charset="0"/>
            </a:endParaRPr>
          </a:p>
          <a:p>
            <a:pPr marL="690245" marR="0" indent="0">
              <a:lnSpc>
                <a:spcPct val="106000"/>
              </a:lnSpc>
              <a:spcBef>
                <a:spcPts val="0"/>
              </a:spcBef>
              <a:spcAft>
                <a:spcPts val="0"/>
              </a:spcAft>
              <a:buNone/>
            </a:pPr>
            <a:r>
              <a:rPr lang="en-US" sz="1100" dirty="0">
                <a:effectLst/>
                <a:latin typeface="Calibri" panose="020F0502020204030204" pitchFamily="34" charset="0"/>
                <a:ea typeface="Calibri" panose="020F0502020204030204" pitchFamily="34" charset="0"/>
              </a:rPr>
              <a:t> </a:t>
            </a:r>
          </a:p>
          <a:p>
            <a:pPr>
              <a:lnSpc>
                <a:spcPct val="106000"/>
              </a:lnSpc>
              <a:spcBef>
                <a:spcPts val="0"/>
              </a:spcBef>
              <a:buFont typeface="Arial" panose="020B0604020202020204" pitchFamily="34" charset="0"/>
              <a:buChar char="•"/>
              <a:tabLst>
                <a:tab pos="457200" algn="l"/>
              </a:tabLst>
            </a:pPr>
            <a:r>
              <a:rPr lang="en-US" sz="1500" b="1" dirty="0">
                <a:effectLst/>
                <a:latin typeface="Calibri" panose="020F0502020204030204" pitchFamily="34" charset="0"/>
                <a:ea typeface="Calibri" panose="020F0502020204030204" pitchFamily="34" charset="0"/>
                <a:cs typeface="Times New Roman" panose="02020603050405020304" pitchFamily="18" charset="0"/>
              </a:rPr>
              <a:t>1:20 NTAC Update – </a:t>
            </a:r>
            <a:r>
              <a:rPr lang="en-US" sz="1500" dirty="0">
                <a:effectLst/>
                <a:latin typeface="Calibri" panose="020F0502020204030204" pitchFamily="34" charset="0"/>
                <a:ea typeface="Calibri" panose="020F0502020204030204" pitchFamily="34" charset="0"/>
                <a:cs typeface="Times New Roman" panose="02020603050405020304" pitchFamily="18" charset="0"/>
              </a:rPr>
              <a:t>Dr. Scott Renner</a:t>
            </a:r>
            <a:endParaRPr lang="en-US" sz="1500" b="1" dirty="0">
              <a:latin typeface="Calibri" panose="020F0502020204030204" pitchFamily="34" charset="0"/>
              <a:ea typeface="Calibri" panose="020F0502020204030204" pitchFamily="34" charset="0"/>
              <a:cs typeface="Times New Roman" panose="02020603050405020304" pitchFamily="18" charset="0"/>
            </a:endParaRPr>
          </a:p>
          <a:p>
            <a:pPr lvl="1">
              <a:lnSpc>
                <a:spcPct val="106000"/>
              </a:lnSpc>
              <a:spcBef>
                <a:spcPts val="0"/>
              </a:spcBef>
              <a:buFont typeface="Arial" panose="020B0604020202020204" pitchFamily="34" charset="0"/>
              <a:buChar char="–"/>
              <a:tabLst>
                <a:tab pos="457200" algn="l"/>
              </a:tabLst>
            </a:pPr>
            <a:r>
              <a:rPr lang="en-US" sz="1100" b="1" dirty="0">
                <a:latin typeface="Calibri" panose="020F0502020204030204" pitchFamily="34" charset="0"/>
                <a:ea typeface="Calibri" panose="020F0502020204030204" pitchFamily="34" charset="0"/>
                <a:cs typeface="Times New Roman" panose="02020603050405020304" pitchFamily="18" charset="0"/>
              </a:rPr>
              <a:t>NDR 6.0 – </a:t>
            </a:r>
            <a:r>
              <a:rPr lang="en-US" sz="1100" dirty="0">
                <a:latin typeface="Calibri" panose="020F0502020204030204" pitchFamily="34" charset="0"/>
                <a:ea typeface="Calibri" panose="020F0502020204030204" pitchFamily="34" charset="0"/>
                <a:cs typeface="Times New Roman" panose="02020603050405020304" pitchFamily="18" charset="0"/>
              </a:rPr>
              <a:t>Dr. Scott Renner</a:t>
            </a:r>
          </a:p>
          <a:p>
            <a:pPr lvl="1">
              <a:lnSpc>
                <a:spcPct val="106000"/>
              </a:lnSpc>
              <a:spcBef>
                <a:spcPts val="0"/>
              </a:spcBef>
              <a:buFont typeface="Arial" panose="020B0604020202020204" pitchFamily="34" charset="0"/>
              <a:buChar char="–"/>
              <a:tabLst>
                <a:tab pos="457200" algn="l"/>
              </a:tabLst>
            </a:pPr>
            <a:r>
              <a:rPr lang="en-US" sz="1100" b="1" dirty="0">
                <a:latin typeface="Calibri" panose="020F0502020204030204" pitchFamily="34" charset="0"/>
                <a:ea typeface="Calibri" panose="020F0502020204030204" pitchFamily="34" charset="0"/>
                <a:cs typeface="Times New Roman" panose="02020603050405020304" pitchFamily="18" charset="0"/>
              </a:rPr>
              <a:t>Model Update v6.0 &amp; </a:t>
            </a:r>
            <a:r>
              <a:rPr lang="en-US" sz="1100" b="1" dirty="0">
                <a:effectLst/>
                <a:latin typeface="Calibri" panose="020F0502020204030204" pitchFamily="34" charset="0"/>
                <a:ea typeface="Calibri" panose="020F0502020204030204" pitchFamily="34" charset="0"/>
                <a:cs typeface="Times New Roman" panose="02020603050405020304" pitchFamily="18" charset="0"/>
              </a:rPr>
              <a:t>API 2.0 -  </a:t>
            </a:r>
            <a:r>
              <a:rPr lang="en-US" sz="1100" dirty="0">
                <a:effectLst/>
                <a:latin typeface="Calibri" panose="020F0502020204030204" pitchFamily="34" charset="0"/>
                <a:ea typeface="Calibri" panose="020F0502020204030204" pitchFamily="34" charset="0"/>
                <a:cs typeface="Times New Roman" panose="02020603050405020304" pitchFamily="18" charset="0"/>
              </a:rPr>
              <a:t>Christina Medlin not available but place her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api</a:t>
            </a:r>
            <a:r>
              <a:rPr lang="en-US" sz="1100" dirty="0">
                <a:effectLst/>
                <a:latin typeface="Calibri" panose="020F0502020204030204" pitchFamily="34" charset="0"/>
                <a:ea typeface="Calibri" panose="020F0502020204030204" pitchFamily="34" charset="0"/>
                <a:cs typeface="Times New Roman" panose="02020603050405020304" pitchFamily="18" charset="0"/>
              </a:rPr>
              <a:t> slides in backup</a:t>
            </a:r>
          </a:p>
          <a:p>
            <a:pPr marL="0" marR="0" indent="0">
              <a:lnSpc>
                <a:spcPct val="106000"/>
              </a:lnSpc>
              <a:spcBef>
                <a:spcPts val="0"/>
              </a:spcBef>
              <a:spcAft>
                <a:spcPts val="0"/>
              </a:spcAft>
              <a:buNone/>
            </a:pPr>
            <a:endParaRPr lang="en-US" sz="1100" dirty="0">
              <a:effectLst/>
              <a:latin typeface="Calibri" panose="020F0502020204030204" pitchFamily="34" charset="0"/>
              <a:ea typeface="Calibri" panose="020F0502020204030204" pitchFamily="34" charset="0"/>
            </a:endParaRPr>
          </a:p>
          <a:p>
            <a:pPr marL="342900" marR="0" lvl="0" indent="-342900">
              <a:lnSpc>
                <a:spcPct val="106000"/>
              </a:lnSpc>
              <a:spcBef>
                <a:spcPts val="0"/>
              </a:spcBef>
              <a:spcAft>
                <a:spcPts val="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1:30 Communications &amp; Outreach NMO Sub-Committee update – </a:t>
            </a:r>
            <a:r>
              <a:rPr lang="en-US" sz="1100" dirty="0">
                <a:effectLst/>
                <a:latin typeface="Calibri" panose="020F0502020204030204" pitchFamily="34" charset="0"/>
                <a:ea typeface="Calibri" panose="020F0502020204030204" pitchFamily="34" charset="0"/>
                <a:cs typeface="Times New Roman" panose="02020603050405020304" pitchFamily="18" charset="0"/>
              </a:rPr>
              <a:t>Paul Wormeli</a:t>
            </a:r>
          </a:p>
          <a:p>
            <a:pPr marL="461645" marR="0" indent="0">
              <a:lnSpc>
                <a:spcPct val="106000"/>
              </a:lnSpc>
              <a:spcBef>
                <a:spcPts val="0"/>
              </a:spcBef>
              <a:spcAft>
                <a:spcPts val="0"/>
              </a:spcAft>
              <a:buNone/>
              <a:tabLst>
                <a:tab pos="457200" algn="l"/>
              </a:tabLst>
            </a:pPr>
            <a:r>
              <a:rPr lang="en-US" sz="1100" b="1" dirty="0">
                <a:effectLst/>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a:p>
            <a:pPr marL="342900" marR="0" lvl="0" indent="-342900">
              <a:lnSpc>
                <a:spcPct val="106000"/>
              </a:lnSpc>
              <a:spcBef>
                <a:spcPts val="0"/>
              </a:spcBef>
              <a:spcAft>
                <a:spcPts val="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1:35 Community Updates - all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6000"/>
              </a:lnSpc>
              <a:spcBef>
                <a:spcPts val="0"/>
              </a:spcBef>
              <a:spcAft>
                <a:spcPts val="0"/>
              </a:spcAft>
              <a:buNone/>
            </a:pPr>
            <a:r>
              <a:rPr lang="en-US" sz="1100" b="1" dirty="0">
                <a:effectLst/>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a:p>
            <a:pPr marL="342900" marR="0" lvl="0" indent="-342900">
              <a:lnSpc>
                <a:spcPct val="106000"/>
              </a:lnSpc>
              <a:spcBef>
                <a:spcPts val="0"/>
              </a:spcBef>
              <a:spcAft>
                <a:spcPts val="0"/>
              </a:spcAft>
              <a:buFont typeface="Arial" panose="020B0604020202020204" pitchFamily="34" charset="0"/>
              <a:buChar char="•"/>
              <a:tabLst>
                <a:tab pos="457200" algn="l"/>
              </a:tabLs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1:40 Questions/Final Remarks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1163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Venue</a:t>
            </a:r>
            <a:endParaRPr lang="en-US" sz="3200" spc="-100" dirty="0">
              <a:solidFill>
                <a:srgbClr val="005170"/>
              </a:solidFill>
            </a:endParaRP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899483"/>
            <a:ext cx="5384800" cy="3627088"/>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PGB Meeting</a:t>
            </a:r>
            <a:endParaRPr lang="en-US" sz="3100" dirty="0">
              <a:solidFill>
                <a:schemeClr val="tx2">
                  <a:lumMod val="60000"/>
                  <a:lumOff val="40000"/>
                </a:schemeClr>
              </a:solidFill>
            </a:endParaRPr>
          </a:p>
          <a:p>
            <a:pPr marL="401637">
              <a:spcBef>
                <a:spcPts val="600"/>
              </a:spcBef>
              <a:spcAft>
                <a:spcPts val="1200"/>
              </a:spcAft>
            </a:pPr>
            <a:r>
              <a:rPr lang="en-US" dirty="0">
                <a:solidFill>
                  <a:srgbClr val="334052"/>
                </a:solidFill>
              </a:rPr>
              <a:t>30 January 2025</a:t>
            </a:r>
          </a:p>
          <a:p>
            <a:pPr marL="457200" indent="-398463">
              <a:spcBef>
                <a:spcPts val="600"/>
              </a:spcBef>
              <a:spcAft>
                <a:spcPts val="1200"/>
              </a:spcAft>
            </a:pPr>
            <a:r>
              <a:rPr lang="en-US" dirty="0">
                <a:solidFill>
                  <a:srgbClr val="334052"/>
                </a:solidFill>
              </a:rPr>
              <a:t>Virtual Meeting 2-4 PM EST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5" name="TextBox 4">
            <a:extLst>
              <a:ext uri="{FF2B5EF4-FFF2-40B4-BE49-F238E27FC236}">
                <a16:creationId xmlns:a16="http://schemas.microsoft.com/office/drawing/2014/main" id="{D1DA3875-33D0-491E-9BB5-724FE6CEC6B6}"/>
              </a:ext>
            </a:extLst>
          </p:cNvPr>
          <p:cNvSpPr txBox="1"/>
          <p:nvPr/>
        </p:nvSpPr>
        <p:spPr>
          <a:xfrm>
            <a:off x="6501578" y="5219711"/>
            <a:ext cx="5580266" cy="1200329"/>
          </a:xfrm>
          <a:prstGeom prst="rect">
            <a:avLst/>
          </a:prstGeom>
          <a:noFill/>
        </p:spPr>
        <p:txBody>
          <a:bodyPr wrap="square" rtlCol="0">
            <a:spAutoFit/>
          </a:bodyPr>
          <a:lstStyle/>
          <a:p>
            <a:r>
              <a:rPr lang="en-US" b="1" dirty="0">
                <a:solidFill>
                  <a:schemeClr val="bg2">
                    <a:lumMod val="10000"/>
                  </a:schemeClr>
                </a:solidFill>
              </a:rPr>
              <a:t>PGB Minutes &amp; documents</a:t>
            </a:r>
            <a:r>
              <a:rPr lang="en-US" dirty="0">
                <a:solidFill>
                  <a:schemeClr val="bg2">
                    <a:lumMod val="10000"/>
                  </a:schemeClr>
                </a:solidFill>
              </a:rPr>
              <a:t>: </a:t>
            </a:r>
            <a:r>
              <a:rPr lang="en-US" dirty="0">
                <a:solidFill>
                  <a:schemeClr val="bg2">
                    <a:lumMod val="10000"/>
                  </a:schemeClr>
                </a:solidFill>
                <a:hlinkClick r:id="rId3"/>
              </a:rPr>
              <a:t>https://github.com/niemopen/oasis-open-project/tree/main/pgb-meeting-minutes</a:t>
            </a:r>
            <a:endParaRPr lang="en-US" dirty="0">
              <a:solidFill>
                <a:schemeClr val="bg2">
                  <a:lumMod val="10000"/>
                </a:schemeClr>
              </a:solidFill>
            </a:endParaRPr>
          </a:p>
          <a:p>
            <a:endParaRPr lang="en-US" dirty="0">
              <a:solidFill>
                <a:schemeClr val="bg2">
                  <a:lumMod val="10000"/>
                </a:schemeClr>
              </a:solidFill>
            </a:endParaRPr>
          </a:p>
        </p:txBody>
      </p:sp>
      <p:sp>
        <p:nvSpPr>
          <p:cNvPr id="6" name="TextBox 5">
            <a:extLst>
              <a:ext uri="{FF2B5EF4-FFF2-40B4-BE49-F238E27FC236}">
                <a16:creationId xmlns:a16="http://schemas.microsoft.com/office/drawing/2014/main" id="{970C41AB-C9AD-AD95-5942-A65D95E4485B}"/>
              </a:ext>
            </a:extLst>
          </p:cNvPr>
          <p:cNvSpPr txBox="1"/>
          <p:nvPr/>
        </p:nvSpPr>
        <p:spPr>
          <a:xfrm>
            <a:off x="6682154" y="741562"/>
            <a:ext cx="5219114" cy="830997"/>
          </a:xfrm>
          <a:prstGeom prst="rect">
            <a:avLst/>
          </a:prstGeom>
          <a:noFill/>
        </p:spPr>
        <p:txBody>
          <a:bodyPr wrap="square" rtlCol="0">
            <a:spAutoFit/>
          </a:bodyPr>
          <a:lstStyle/>
          <a:p>
            <a:pPr algn="ctr" fontAlgn="base"/>
            <a:r>
              <a:rPr lang="en-US" sz="2400" b="1" i="0" dirty="0">
                <a:solidFill>
                  <a:schemeClr val="tx2">
                    <a:lumMod val="60000"/>
                    <a:lumOff val="40000"/>
                  </a:schemeClr>
                </a:solidFill>
                <a:effectLst/>
              </a:rPr>
              <a:t>Microsoft Teams </a:t>
            </a:r>
            <a:r>
              <a:rPr lang="en-US" sz="2400" b="1" dirty="0">
                <a:solidFill>
                  <a:schemeClr val="tx2">
                    <a:lumMod val="60000"/>
                    <a:lumOff val="40000"/>
                  </a:schemeClr>
                </a:solidFill>
              </a:rPr>
              <a:t>30 January 2025 PGB M</a:t>
            </a:r>
            <a:r>
              <a:rPr lang="en-US" sz="2400" b="1" i="0" dirty="0">
                <a:solidFill>
                  <a:schemeClr val="tx2">
                    <a:lumMod val="60000"/>
                    <a:lumOff val="40000"/>
                  </a:schemeClr>
                </a:solidFill>
                <a:effectLst/>
              </a:rPr>
              <a:t>eeting</a:t>
            </a:r>
            <a:endParaRPr lang="en-US" dirty="0"/>
          </a:p>
        </p:txBody>
      </p:sp>
      <p:sp>
        <p:nvSpPr>
          <p:cNvPr id="4" name="Rectangle 1">
            <a:extLst>
              <a:ext uri="{FF2B5EF4-FFF2-40B4-BE49-F238E27FC236}">
                <a16:creationId xmlns:a16="http://schemas.microsoft.com/office/drawing/2014/main" id="{90ED50EF-B8CE-365A-4014-F5BEE0962400}"/>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A37C870-B4E4-E57E-106E-52D203DBD89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4">
            <a:extLst>
              <a:ext uri="{FF2B5EF4-FFF2-40B4-BE49-F238E27FC236}">
                <a16:creationId xmlns:a16="http://schemas.microsoft.com/office/drawing/2014/main" id="{C48303CC-4F16-7C2E-09CF-64FDEFDBC4C4}"/>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0D0E93DF-E521-1736-B387-B074B35E56C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TextBox 27">
            <a:extLst>
              <a:ext uri="{FF2B5EF4-FFF2-40B4-BE49-F238E27FC236}">
                <a16:creationId xmlns:a16="http://schemas.microsoft.com/office/drawing/2014/main" id="{99C45671-2DDD-64FA-4BFD-6A4545F390C2}"/>
              </a:ext>
            </a:extLst>
          </p:cNvPr>
          <p:cNvSpPr txBox="1"/>
          <p:nvPr/>
        </p:nvSpPr>
        <p:spPr>
          <a:xfrm>
            <a:off x="6631303" y="1997839"/>
            <a:ext cx="5320816" cy="2862322"/>
          </a:xfrm>
          <a:prstGeom prst="rect">
            <a:avLst/>
          </a:prstGeom>
          <a:noFill/>
        </p:spPr>
        <p:txBody>
          <a:bodyPr wrap="none" rtlCol="0">
            <a:spAutoFit/>
          </a:bodyPr>
          <a:lstStyle/>
          <a:p>
            <a:pPr algn="l" fontAlgn="base"/>
            <a:r>
              <a:rPr lang="en-US" b="1" i="0" dirty="0">
                <a:solidFill>
                  <a:srgbClr val="242424"/>
                </a:solidFill>
                <a:effectLst/>
                <a:latin typeface="inherit"/>
              </a:rPr>
              <a:t>Microsoft Teams NIEMOpen PGB Meeting</a:t>
            </a:r>
            <a:r>
              <a:rPr lang="en-US" b="0" i="0" dirty="0">
                <a:solidFill>
                  <a:srgbClr val="242424"/>
                </a:solidFill>
                <a:effectLst/>
                <a:latin typeface="Segoe UI" panose="020B0502040204020203" pitchFamily="34" charset="0"/>
              </a:rPr>
              <a:t> </a:t>
            </a:r>
            <a:r>
              <a:rPr lang="en-US" b="0" i="0" u="sng" dirty="0">
                <a:solidFill>
                  <a:srgbClr val="5B5FC7"/>
                </a:solidFill>
                <a:effectLst/>
                <a:latin typeface="inherit"/>
                <a:hlinkClick r:id="rId4" tooltip="https://aka.ms/JoinTeamsMeeting?omkt=en-US"/>
              </a:rPr>
              <a:t>Need help?</a:t>
            </a:r>
            <a:endParaRPr lang="en-US" b="0" i="0" dirty="0">
              <a:solidFill>
                <a:srgbClr val="424242"/>
              </a:solidFill>
              <a:effectLst/>
              <a:latin typeface="Segoe UI" panose="020B0502040204020203" pitchFamily="34" charset="0"/>
            </a:endParaRPr>
          </a:p>
          <a:p>
            <a:pPr algn="l" fontAlgn="base"/>
            <a:r>
              <a:rPr lang="en-US" b="1" i="0" u="sng" dirty="0">
                <a:solidFill>
                  <a:srgbClr val="5B5FC7"/>
                </a:solidFill>
                <a:effectLst/>
                <a:latin typeface="inherit"/>
                <a:hlinkClick r:id="rId5" tooltip="https://dod.teams.microsoft.us/l/meetup-join/19%3adod%3ameeting_1b35927f67da493a9842aad511207a0c%40thread.v2/0?context=%7b%22Tid%22%3a%22102d0191-eeae-4761-b1cb-1a83e86ef445%22%2c%22Oid%22%3a%2209533073-ba80-4ec6-aa29-c3f724b8aa56%22%7d"/>
              </a:rPr>
              <a:t>Join the meeting now</a:t>
            </a:r>
            <a:endParaRPr lang="en-US" b="0" i="0" dirty="0">
              <a:solidFill>
                <a:srgbClr val="5B5FC7"/>
              </a:solidFill>
              <a:effectLst/>
              <a:latin typeface="Segoe UI" panose="020B0502040204020203" pitchFamily="34" charset="0"/>
            </a:endParaRPr>
          </a:p>
          <a:p>
            <a:pPr algn="l" fontAlgn="base"/>
            <a:r>
              <a:rPr lang="en-US" b="0" i="0" dirty="0">
                <a:solidFill>
                  <a:srgbClr val="616161"/>
                </a:solidFill>
                <a:effectLst/>
                <a:latin typeface="inherit"/>
              </a:rPr>
              <a:t>Meeting ID: </a:t>
            </a:r>
            <a:r>
              <a:rPr lang="en-US" b="0" i="0" dirty="0">
                <a:solidFill>
                  <a:srgbClr val="242424"/>
                </a:solidFill>
                <a:effectLst/>
                <a:latin typeface="inherit"/>
              </a:rPr>
              <a:t>993 967 584 930</a:t>
            </a:r>
            <a:endParaRPr lang="en-US" b="0" i="0" dirty="0">
              <a:solidFill>
                <a:srgbClr val="424242"/>
              </a:solidFill>
              <a:effectLst/>
              <a:latin typeface="Segoe UI" panose="020B0502040204020203" pitchFamily="34" charset="0"/>
            </a:endParaRPr>
          </a:p>
          <a:p>
            <a:pPr algn="l" fontAlgn="base"/>
            <a:r>
              <a:rPr lang="en-US" b="0" i="0" dirty="0">
                <a:solidFill>
                  <a:srgbClr val="616161"/>
                </a:solidFill>
                <a:effectLst/>
                <a:latin typeface="inherit"/>
              </a:rPr>
              <a:t>Passcode: </a:t>
            </a:r>
            <a:r>
              <a:rPr lang="en-US" b="0" i="0" dirty="0">
                <a:solidFill>
                  <a:srgbClr val="242424"/>
                </a:solidFill>
                <a:effectLst/>
                <a:latin typeface="inherit"/>
              </a:rPr>
              <a:t>JTiu7a</a:t>
            </a:r>
          </a:p>
          <a:p>
            <a:pPr algn="l" fontAlgn="base"/>
            <a:endParaRPr lang="en-US" b="0" i="0" dirty="0">
              <a:solidFill>
                <a:srgbClr val="424242"/>
              </a:solidFill>
              <a:effectLst/>
              <a:latin typeface="Segoe UI" panose="020B0502040204020203" pitchFamily="34" charset="0"/>
            </a:endParaRPr>
          </a:p>
          <a:p>
            <a:pPr algn="l" fontAlgn="base"/>
            <a:r>
              <a:rPr lang="en-US" b="1" i="0" dirty="0">
                <a:solidFill>
                  <a:srgbClr val="242424"/>
                </a:solidFill>
                <a:effectLst/>
                <a:latin typeface="inherit"/>
              </a:rPr>
              <a:t>Dial in by phone</a:t>
            </a:r>
            <a:endParaRPr lang="en-US" b="0" i="0" dirty="0">
              <a:solidFill>
                <a:srgbClr val="242424"/>
              </a:solidFill>
              <a:effectLst/>
              <a:latin typeface="Segoe UI" panose="020B0502040204020203" pitchFamily="34" charset="0"/>
            </a:endParaRPr>
          </a:p>
          <a:p>
            <a:pPr algn="l" fontAlgn="base"/>
            <a:r>
              <a:rPr lang="en-US" b="0" i="0" u="sng" dirty="0">
                <a:solidFill>
                  <a:srgbClr val="5B5FC7"/>
                </a:solidFill>
                <a:effectLst/>
                <a:latin typeface="inherit"/>
                <a:hlinkClick r:id="rId6" tooltip="tel:+14108746749,,296683050#"/>
              </a:rPr>
              <a:t>+1 410-874-6749,,296683050#</a:t>
            </a:r>
            <a:r>
              <a:rPr lang="en-US" b="0" i="0" dirty="0">
                <a:solidFill>
                  <a:srgbClr val="242424"/>
                </a:solidFill>
                <a:effectLst/>
                <a:latin typeface="Segoe UI" panose="020B0502040204020203" pitchFamily="34" charset="0"/>
              </a:rPr>
              <a:t> </a:t>
            </a:r>
            <a:r>
              <a:rPr lang="en-US" b="0" i="0" dirty="0">
                <a:solidFill>
                  <a:srgbClr val="616161"/>
                </a:solidFill>
                <a:effectLst/>
                <a:latin typeface="inherit"/>
              </a:rPr>
              <a:t>United States, Odenton</a:t>
            </a:r>
            <a:endParaRPr lang="en-US" b="0" i="0" dirty="0">
              <a:solidFill>
                <a:srgbClr val="424242"/>
              </a:solidFill>
              <a:effectLst/>
              <a:latin typeface="Segoe UI" panose="020B0502040204020203" pitchFamily="34" charset="0"/>
            </a:endParaRPr>
          </a:p>
          <a:p>
            <a:pPr algn="l" fontAlgn="base"/>
            <a:r>
              <a:rPr lang="en-US" b="0" i="0" u="sng" dirty="0">
                <a:solidFill>
                  <a:srgbClr val="5B5FC7"/>
                </a:solidFill>
                <a:effectLst/>
                <a:latin typeface="Segoe UI" panose="020B0502040204020203" pitchFamily="34" charset="0"/>
                <a:hlinkClick r:id="rId7" tooltip="https://dialin.cpc.dod.teams.microsoft.us/8915e85e-9905-438b-97dd-9827a327b35d?id=296683050"/>
              </a:rPr>
              <a:t>Find a local number</a:t>
            </a:r>
            <a:endParaRPr lang="en-US" b="0" i="0" dirty="0">
              <a:solidFill>
                <a:srgbClr val="5B5FC7"/>
              </a:solidFill>
              <a:effectLst/>
              <a:latin typeface="Segoe UI" panose="020B0502040204020203" pitchFamily="34" charset="0"/>
            </a:endParaRPr>
          </a:p>
          <a:p>
            <a:pPr algn="l" fontAlgn="base"/>
            <a:r>
              <a:rPr lang="en-US" b="0" i="0" dirty="0">
                <a:solidFill>
                  <a:srgbClr val="616161"/>
                </a:solidFill>
                <a:effectLst/>
                <a:latin typeface="inherit"/>
              </a:rPr>
              <a:t>Phone conference ID: </a:t>
            </a:r>
            <a:r>
              <a:rPr lang="en-US" b="0" i="0" dirty="0">
                <a:solidFill>
                  <a:srgbClr val="242424"/>
                </a:solidFill>
                <a:effectLst/>
                <a:latin typeface="inherit"/>
              </a:rPr>
              <a:t>296 683 050#</a:t>
            </a:r>
            <a:endParaRPr lang="en-US" b="0" i="0" dirty="0">
              <a:solidFill>
                <a:srgbClr val="424242"/>
              </a:solidFill>
              <a:effectLst/>
              <a:latin typeface="Segoe UI" panose="020B0502040204020203" pitchFamily="34" charset="0"/>
            </a:endParaRPr>
          </a:p>
          <a:p>
            <a:pPr algn="l" fontAlgn="base"/>
            <a:r>
              <a:rPr lang="en-US" b="0" i="0" dirty="0">
                <a:solidFill>
                  <a:srgbClr val="616161"/>
                </a:solidFill>
                <a:effectLst/>
                <a:latin typeface="inherit"/>
              </a:rPr>
              <a:t>For organizers: </a:t>
            </a:r>
            <a:r>
              <a:rPr lang="en-US" b="0" i="0" u="sng" dirty="0">
                <a:solidFill>
                  <a:srgbClr val="5B5FC7"/>
                </a:solidFill>
                <a:effectLst/>
                <a:latin typeface="inherit"/>
                <a:hlinkClick r:id="rId8" tooltip="https://dod.teams.microsoft.us/meetingOptions/?organizerId=09533073-ba80-4ec6-aa29-c3f724b8aa56&amp;tenantId=102d0191-eeae-4761-b1cb-1a83e86ef445&amp;threadId=19_dod_meeting_1b35927f67da493a9842aad511207a0c@thread.v2&amp;messageId=0&amp;language=en-US"/>
              </a:rPr>
              <a:t>Meeting options</a:t>
            </a:r>
            <a:r>
              <a:rPr lang="en-US" b="0" i="0" dirty="0">
                <a:solidFill>
                  <a:srgbClr val="242424"/>
                </a:solidFill>
                <a:effectLst/>
                <a:latin typeface="Segoe UI" panose="020B0502040204020203" pitchFamily="34" charset="0"/>
              </a:rPr>
              <a:t> </a:t>
            </a:r>
            <a:r>
              <a:rPr lang="en-US" b="0" i="0" dirty="0">
                <a:solidFill>
                  <a:srgbClr val="D1D1D1"/>
                </a:solidFill>
                <a:effectLst/>
                <a:latin typeface="Segoe UI" panose="020B0502040204020203" pitchFamily="34" charset="0"/>
              </a:rPr>
              <a:t>|</a:t>
            </a:r>
            <a:r>
              <a:rPr lang="en-US" b="0" i="0" dirty="0">
                <a:solidFill>
                  <a:srgbClr val="242424"/>
                </a:solidFill>
                <a:effectLst/>
                <a:latin typeface="Segoe UI" panose="020B0502040204020203" pitchFamily="34" charset="0"/>
              </a:rPr>
              <a:t> </a:t>
            </a:r>
            <a:r>
              <a:rPr lang="en-US" b="0" i="0" u="sng" dirty="0">
                <a:solidFill>
                  <a:srgbClr val="5B5FC7"/>
                </a:solidFill>
                <a:effectLst/>
                <a:latin typeface="inherit"/>
                <a:hlinkClick r:id="rId9" tooltip="https://dialin.cpc.dod.teams.microsoft.us/usp"/>
              </a:rPr>
              <a:t>Reset dial-in PIN</a:t>
            </a:r>
            <a:endParaRPr lang="en-US" b="0" i="0" dirty="0">
              <a:solidFill>
                <a:srgbClr val="424242"/>
              </a:solidFill>
              <a:effectLst/>
              <a:latin typeface="Segoe UI" panose="020B0502040204020203" pitchFamily="34" charset="0"/>
            </a:endParaRPr>
          </a:p>
        </p:txBody>
      </p:sp>
    </p:spTree>
    <p:extLst>
      <p:ext uri="{BB962C8B-B14F-4D97-AF65-F5344CB8AC3E}">
        <p14:creationId xmlns:p14="http://schemas.microsoft.com/office/powerpoint/2010/main" val="4123893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9098" y="289996"/>
            <a:ext cx="75800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3"/>
          <a:stretch>
            <a:fillRect/>
          </a:stretch>
        </p:blipFill>
        <p:spPr>
          <a:xfrm>
            <a:off x="1357310" y="1028457"/>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3505101" y="247454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1357309" y="2467576"/>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sp>
        <p:nvSpPr>
          <p:cNvPr id="21" name="TextBox 20">
            <a:extLst>
              <a:ext uri="{FF2B5EF4-FFF2-40B4-BE49-F238E27FC236}">
                <a16:creationId xmlns:a16="http://schemas.microsoft.com/office/drawing/2014/main" id="{D17CC975-4B00-4C3D-890A-997EBA867B36}"/>
              </a:ext>
            </a:extLst>
          </p:cNvPr>
          <p:cNvSpPr txBox="1"/>
          <p:nvPr/>
        </p:nvSpPr>
        <p:spPr>
          <a:xfrm>
            <a:off x="5525806" y="2428964"/>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876" y="1020414"/>
            <a:ext cx="825487" cy="1238525"/>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5"/>
          <a:stretch>
            <a:fillRect/>
          </a:stretch>
        </p:blipFill>
        <p:spPr>
          <a:xfrm>
            <a:off x="7936676" y="1018266"/>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7748235" y="2424739"/>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6"/>
          <a:stretch>
            <a:fillRect/>
          </a:stretch>
        </p:blipFill>
        <p:spPr>
          <a:xfrm>
            <a:off x="3549452" y="104479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9473202" y="2393081"/>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9671" y="954232"/>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1275669" y="5088005"/>
            <a:ext cx="1854920" cy="1169551"/>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8"/>
          <a:stretch>
            <a:fillRect/>
          </a:stretch>
        </p:blipFill>
        <p:spPr>
          <a:xfrm>
            <a:off x="1438276" y="3869373"/>
            <a:ext cx="1196590"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3436781" y="5088005"/>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7401" y="3847332"/>
            <a:ext cx="930505" cy="1240673"/>
          </a:xfrm>
          <a:prstGeom prst="rect">
            <a:avLst/>
          </a:prstGeom>
        </p:spPr>
      </p:pic>
      <p:sp>
        <p:nvSpPr>
          <p:cNvPr id="7" name="TextBox 6">
            <a:extLst>
              <a:ext uri="{FF2B5EF4-FFF2-40B4-BE49-F238E27FC236}">
                <a16:creationId xmlns:a16="http://schemas.microsoft.com/office/drawing/2014/main" id="{4BAFBCBA-F263-2BD4-2E5A-D26016930AB0}"/>
              </a:ext>
            </a:extLst>
          </p:cNvPr>
          <p:cNvSpPr txBox="1"/>
          <p:nvPr/>
        </p:nvSpPr>
        <p:spPr>
          <a:xfrm>
            <a:off x="5870114" y="5100029"/>
            <a:ext cx="1277557" cy="107721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Erin Partin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Office of the Principal Deputy Director, National Institute of Justice (NIJ)</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13" name="Picture 12" descr="A person smiling for the camera&#10;&#10;Description automatically generated with medium confidence">
            <a:extLst>
              <a:ext uri="{FF2B5EF4-FFF2-40B4-BE49-F238E27FC236}">
                <a16:creationId xmlns:a16="http://schemas.microsoft.com/office/drawing/2014/main" id="{667E9FF1-D852-BDA4-9F2F-527136E71B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0116" y="3856190"/>
            <a:ext cx="1223274" cy="1223274"/>
          </a:xfrm>
          <a:prstGeom prst="rect">
            <a:avLst/>
          </a:prstGeom>
        </p:spPr>
      </p:pic>
      <p:sp>
        <p:nvSpPr>
          <p:cNvPr id="3" name="TextBox 2">
            <a:extLst>
              <a:ext uri="{FF2B5EF4-FFF2-40B4-BE49-F238E27FC236}">
                <a16:creationId xmlns:a16="http://schemas.microsoft.com/office/drawing/2014/main" id="{1C5A107D-7758-76B4-8A52-802696C656D2}"/>
              </a:ext>
            </a:extLst>
          </p:cNvPr>
          <p:cNvSpPr txBox="1"/>
          <p:nvPr/>
        </p:nvSpPr>
        <p:spPr>
          <a:xfrm>
            <a:off x="7792440" y="5070429"/>
            <a:ext cx="1277557" cy="121571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Erica Smith</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Unit Chief – Law Enforcement Incident-Based Statistics Unit, Bureau of Justice Statistics(BJS)</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20" name="Picture 19" descr="A picture containing person, clothing, suit&#10;&#10;Description automatically generated">
            <a:extLst>
              <a:ext uri="{FF2B5EF4-FFF2-40B4-BE49-F238E27FC236}">
                <a16:creationId xmlns:a16="http://schemas.microsoft.com/office/drawing/2014/main" id="{D2B1F92F-D613-2620-BA4B-5CFD2EF45E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8583" y="3864257"/>
            <a:ext cx="1154155" cy="1154155"/>
          </a:xfrm>
          <a:prstGeom prst="rect">
            <a:avLst/>
          </a:prstGeom>
        </p:spPr>
      </p:pic>
      <p:pic>
        <p:nvPicPr>
          <p:cNvPr id="11" name="Picture 10" descr="A person with a stethoscope on his head&#10;&#10;Description automatically generated with low confidence">
            <a:extLst>
              <a:ext uri="{FF2B5EF4-FFF2-40B4-BE49-F238E27FC236}">
                <a16:creationId xmlns:a16="http://schemas.microsoft.com/office/drawing/2014/main" id="{523601BF-DD12-0209-C80B-826306B3CA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4766" y="3870155"/>
            <a:ext cx="928850" cy="1207110"/>
          </a:xfrm>
          <a:prstGeom prst="rect">
            <a:avLst/>
          </a:prstGeom>
        </p:spPr>
      </p:pic>
      <p:sp>
        <p:nvSpPr>
          <p:cNvPr id="19" name="TextBox 18">
            <a:extLst>
              <a:ext uri="{FF2B5EF4-FFF2-40B4-BE49-F238E27FC236}">
                <a16:creationId xmlns:a16="http://schemas.microsoft.com/office/drawing/2014/main" id="{C57EE8B3-6ED3-B500-A799-F647D963879A}"/>
              </a:ext>
            </a:extLst>
          </p:cNvPr>
          <p:cNvSpPr txBox="1"/>
          <p:nvPr/>
        </p:nvSpPr>
        <p:spPr>
          <a:xfrm>
            <a:off x="9609671" y="5152617"/>
            <a:ext cx="1361488" cy="1231106"/>
          </a:xfrm>
          <a:prstGeom prst="rect">
            <a:avLst/>
          </a:prstGeom>
          <a:noFill/>
        </p:spPr>
        <p:txBody>
          <a:bodyPr wrap="square">
            <a:spAutoFit/>
          </a:bodyPr>
          <a:lstStyle/>
          <a:p>
            <a:pPr algn="l"/>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1000" b="1" dirty="0">
                <a:solidFill>
                  <a:srgbClr val="8B8B8B">
                    <a:lumMod val="50000"/>
                  </a:srgbClr>
                </a:solidFill>
                <a:latin typeface="Arial"/>
              </a:rPr>
              <a:t>Tom Welch </a:t>
            </a:r>
            <a:r>
              <a:rPr lang="en-US" sz="900" b="1" dirty="0">
                <a:solidFill>
                  <a:srgbClr val="8B8B8B">
                    <a:lumMod val="50000"/>
                  </a:srgbClr>
                </a:solidFill>
                <a:latin typeface="Arial"/>
              </a:rPr>
              <a:t>Director of Information Technology</a:t>
            </a:r>
          </a:p>
          <a:p>
            <a:pPr algn="l"/>
            <a:r>
              <a:rPr lang="en-US" sz="900" b="1" dirty="0">
                <a:solidFill>
                  <a:srgbClr val="8B8B8B">
                    <a:lumMod val="50000"/>
                  </a:srgbClr>
                </a:solidFill>
                <a:latin typeface="Arial"/>
              </a:rPr>
              <a:t>OHIO HIDTA – Including Northern KY &amp; Western PA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spTree>
    <p:extLst>
      <p:ext uri="{BB962C8B-B14F-4D97-AF65-F5344CB8AC3E}">
        <p14:creationId xmlns:p14="http://schemas.microsoft.com/office/powerpoint/2010/main" val="420257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99095" y="289996"/>
            <a:ext cx="7140095"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8B8B8B">
                    <a:lumMod val="50000"/>
                  </a:srgbClr>
                </a:solidFill>
                <a:latin typeface="Arial"/>
              </a:rPr>
              <a:t>NON-VOTING MEMBERS</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p>
        </p:txBody>
      </p:sp>
      <p:sp>
        <p:nvSpPr>
          <p:cNvPr id="4" name="TextBox 3">
            <a:extLst>
              <a:ext uri="{FF2B5EF4-FFF2-40B4-BE49-F238E27FC236}">
                <a16:creationId xmlns:a16="http://schemas.microsoft.com/office/drawing/2014/main" id="{4380E9F3-F5A6-BE1A-6DD4-EA80530378F1}"/>
              </a:ext>
            </a:extLst>
          </p:cNvPr>
          <p:cNvSpPr txBox="1"/>
          <p:nvPr/>
        </p:nvSpPr>
        <p:spPr>
          <a:xfrm>
            <a:off x="1235947" y="2429169"/>
            <a:ext cx="3865161" cy="615553"/>
          </a:xfrm>
          <a:prstGeom prst="rect">
            <a:avLst/>
          </a:prstGeom>
          <a:noFill/>
        </p:spPr>
        <p:txBody>
          <a:bodyPr wrap="none" rtlCol="0">
            <a:spAutoFit/>
          </a:bodyPr>
          <a:lstStyle/>
          <a:p>
            <a:r>
              <a:rPr lang="en-US" b="1" dirty="0">
                <a:solidFill>
                  <a:schemeClr val="tx1">
                    <a:lumMod val="50000"/>
                  </a:schemeClr>
                </a:solidFill>
              </a:rPr>
              <a:t>PGB EXPERT VOTING MEMBERS</a:t>
            </a:r>
          </a:p>
          <a:p>
            <a:pPr algn="ctr"/>
            <a:r>
              <a:rPr lang="en-US" sz="1600" b="1" dirty="0">
                <a:solidFill>
                  <a:schemeClr val="tx1">
                    <a:lumMod val="50000"/>
                  </a:schemeClr>
                </a:solidFill>
              </a:rPr>
              <a:t>Technical Steering Committees</a:t>
            </a:r>
          </a:p>
        </p:txBody>
      </p:sp>
      <p:pic>
        <p:nvPicPr>
          <p:cNvPr id="6" name="Picture 5">
            <a:extLst>
              <a:ext uri="{FF2B5EF4-FFF2-40B4-BE49-F238E27FC236}">
                <a16:creationId xmlns:a16="http://schemas.microsoft.com/office/drawing/2014/main" id="{7B91BEC2-A9EE-2701-E7FC-36F48A5E9ACD}"/>
              </a:ext>
            </a:extLst>
          </p:cNvPr>
          <p:cNvPicPr>
            <a:picLocks noChangeAspect="1"/>
          </p:cNvPicPr>
          <p:nvPr/>
        </p:nvPicPr>
        <p:blipFill>
          <a:blip r:embed="rId3"/>
          <a:stretch>
            <a:fillRect/>
          </a:stretch>
        </p:blipFill>
        <p:spPr>
          <a:xfrm>
            <a:off x="2857604" y="2961732"/>
            <a:ext cx="621846" cy="1243692"/>
          </a:xfrm>
          <a:prstGeom prst="rect">
            <a:avLst/>
          </a:prstGeom>
        </p:spPr>
      </p:pic>
      <p:pic>
        <p:nvPicPr>
          <p:cNvPr id="7" name="Picture 6">
            <a:extLst>
              <a:ext uri="{FF2B5EF4-FFF2-40B4-BE49-F238E27FC236}">
                <a16:creationId xmlns:a16="http://schemas.microsoft.com/office/drawing/2014/main" id="{106E5FE8-8C9B-1E7D-D36D-57F3939A04B9}"/>
              </a:ext>
            </a:extLst>
          </p:cNvPr>
          <p:cNvPicPr>
            <a:picLocks noChangeAspect="1"/>
          </p:cNvPicPr>
          <p:nvPr/>
        </p:nvPicPr>
        <p:blipFill>
          <a:blip r:embed="rId4"/>
          <a:stretch>
            <a:fillRect/>
          </a:stretch>
        </p:blipFill>
        <p:spPr>
          <a:xfrm>
            <a:off x="1138568" y="3181207"/>
            <a:ext cx="1012024" cy="1024217"/>
          </a:xfrm>
          <a:prstGeom prst="rect">
            <a:avLst/>
          </a:prstGeom>
        </p:spPr>
      </p:pic>
      <p:pic>
        <p:nvPicPr>
          <p:cNvPr id="8" name="Picture 7">
            <a:extLst>
              <a:ext uri="{FF2B5EF4-FFF2-40B4-BE49-F238E27FC236}">
                <a16:creationId xmlns:a16="http://schemas.microsoft.com/office/drawing/2014/main" id="{38161BBD-B140-F37C-F715-917C58937850}"/>
              </a:ext>
            </a:extLst>
          </p:cNvPr>
          <p:cNvPicPr>
            <a:picLocks noChangeAspect="1"/>
          </p:cNvPicPr>
          <p:nvPr/>
        </p:nvPicPr>
        <p:blipFill>
          <a:blip r:embed="rId5"/>
          <a:stretch>
            <a:fillRect/>
          </a:stretch>
        </p:blipFill>
        <p:spPr>
          <a:xfrm>
            <a:off x="4113469" y="3131701"/>
            <a:ext cx="987638" cy="1024217"/>
          </a:xfrm>
          <a:prstGeom prst="rect">
            <a:avLst/>
          </a:prstGeom>
        </p:spPr>
      </p:pic>
      <p:sp>
        <p:nvSpPr>
          <p:cNvPr id="10" name="TextBox 9">
            <a:extLst>
              <a:ext uri="{FF2B5EF4-FFF2-40B4-BE49-F238E27FC236}">
                <a16:creationId xmlns:a16="http://schemas.microsoft.com/office/drawing/2014/main" id="{7652CD34-20CB-9EDB-AA29-D1D5CCFD6EBA}"/>
              </a:ext>
            </a:extLst>
          </p:cNvPr>
          <p:cNvSpPr txBox="1"/>
          <p:nvPr/>
        </p:nvSpPr>
        <p:spPr>
          <a:xfrm>
            <a:off x="1005801" y="4446464"/>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Kamran Atri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2" name="TextBox 11">
            <a:extLst>
              <a:ext uri="{FF2B5EF4-FFF2-40B4-BE49-F238E27FC236}">
                <a16:creationId xmlns:a16="http://schemas.microsoft.com/office/drawing/2014/main" id="{FDDF0887-FE2B-75FA-558F-A3F683E54DEA}"/>
              </a:ext>
            </a:extLst>
          </p:cNvPr>
          <p:cNvSpPr txBox="1"/>
          <p:nvPr/>
        </p:nvSpPr>
        <p:spPr>
          <a:xfrm>
            <a:off x="2689291" y="4446464"/>
            <a:ext cx="1277557"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Beth Smalley</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Management Office TSC</a:t>
            </a:r>
          </a:p>
        </p:txBody>
      </p:sp>
      <p:sp>
        <p:nvSpPr>
          <p:cNvPr id="13" name="TextBox 12">
            <a:extLst>
              <a:ext uri="{FF2B5EF4-FFF2-40B4-BE49-F238E27FC236}">
                <a16:creationId xmlns:a16="http://schemas.microsoft.com/office/drawing/2014/main" id="{032E3902-2756-583B-D741-73C6D28517C3}"/>
              </a:ext>
            </a:extLst>
          </p:cNvPr>
          <p:cNvSpPr txBox="1"/>
          <p:nvPr/>
        </p:nvSpPr>
        <p:spPr>
          <a:xfrm>
            <a:off x="3966848"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b="1" dirty="0">
                <a:solidFill>
                  <a:srgbClr val="8B8B8B">
                    <a:lumMod val="50000"/>
                  </a:srgbClr>
                </a:solidFill>
                <a:latin typeface="Arial"/>
              </a:rPr>
              <a:t>Dr</a:t>
            </a: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 Scott Renner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sp>
        <p:nvSpPr>
          <p:cNvPr id="14" name="TextBox 13">
            <a:extLst>
              <a:ext uri="{FF2B5EF4-FFF2-40B4-BE49-F238E27FC236}">
                <a16:creationId xmlns:a16="http://schemas.microsoft.com/office/drawing/2014/main" id="{6F337C02-73FE-AE50-F8DE-2A94D1F4667A}"/>
              </a:ext>
            </a:extLst>
          </p:cNvPr>
          <p:cNvSpPr txBox="1"/>
          <p:nvPr/>
        </p:nvSpPr>
        <p:spPr>
          <a:xfrm>
            <a:off x="6779971" y="2429169"/>
            <a:ext cx="4455066" cy="615553"/>
          </a:xfrm>
          <a:prstGeom prst="rect">
            <a:avLst/>
          </a:prstGeom>
          <a:noFill/>
        </p:spPr>
        <p:txBody>
          <a:bodyPr wrap="none" rtlCol="0">
            <a:spAutoFit/>
          </a:bodyPr>
          <a:lstStyle/>
          <a:p>
            <a:r>
              <a:rPr lang="en-US" b="1" dirty="0">
                <a:solidFill>
                  <a:schemeClr val="tx1">
                    <a:lumMod val="50000"/>
                  </a:schemeClr>
                </a:solidFill>
              </a:rPr>
              <a:t>PGB EXPERT NON-VOTING MEMBERS</a:t>
            </a:r>
          </a:p>
          <a:p>
            <a:pPr algn="ctr"/>
            <a:r>
              <a:rPr lang="en-US" sz="1600" b="1" dirty="0">
                <a:solidFill>
                  <a:schemeClr val="tx1">
                    <a:lumMod val="50000"/>
                  </a:schemeClr>
                </a:solidFill>
              </a:rPr>
              <a:t>Technical Steering Committees</a:t>
            </a:r>
          </a:p>
        </p:txBody>
      </p:sp>
      <p:pic>
        <p:nvPicPr>
          <p:cNvPr id="15" name="Picture 14">
            <a:extLst>
              <a:ext uri="{FF2B5EF4-FFF2-40B4-BE49-F238E27FC236}">
                <a16:creationId xmlns:a16="http://schemas.microsoft.com/office/drawing/2014/main" id="{6863327A-11A3-DA09-5E58-487F8D9F7C44}"/>
              </a:ext>
            </a:extLst>
          </p:cNvPr>
          <p:cNvPicPr>
            <a:picLocks noChangeAspect="1"/>
          </p:cNvPicPr>
          <p:nvPr/>
        </p:nvPicPr>
        <p:blipFill>
          <a:blip r:embed="rId6"/>
          <a:stretch>
            <a:fillRect/>
          </a:stretch>
        </p:blipFill>
        <p:spPr>
          <a:xfrm>
            <a:off x="7445461" y="3044722"/>
            <a:ext cx="1104271" cy="1021983"/>
          </a:xfrm>
          <a:prstGeom prst="rect">
            <a:avLst/>
          </a:prstGeom>
        </p:spPr>
      </p:pic>
      <p:sp>
        <p:nvSpPr>
          <p:cNvPr id="16" name="TextBox 15">
            <a:extLst>
              <a:ext uri="{FF2B5EF4-FFF2-40B4-BE49-F238E27FC236}">
                <a16:creationId xmlns:a16="http://schemas.microsoft.com/office/drawing/2014/main" id="{CA7636C0-14D9-F64D-9D80-4700C8F8D168}"/>
              </a:ext>
            </a:extLst>
          </p:cNvPr>
          <p:cNvSpPr txBox="1"/>
          <p:nvPr/>
        </p:nvSpPr>
        <p:spPr>
          <a:xfrm>
            <a:off x="7358817" y="4246608"/>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Thomas </a:t>
            </a:r>
            <a:r>
              <a:rPr lang="en-US" sz="900" b="1" dirty="0">
                <a:solidFill>
                  <a:srgbClr val="8B8B8B">
                    <a:lumMod val="50000"/>
                  </a:srgbClr>
                </a:solidFill>
                <a:latin typeface="Arial"/>
              </a:rPr>
              <a:t>K</a:t>
            </a:r>
            <a:r>
              <a:rPr kumimoji="0" lang="en-US" sz="900" b="1" i="0" u="none" strike="noStrike" kern="1200" cap="none" spc="0" normalizeH="0" baseline="0" noProof="0" dirty="0" err="1">
                <a:ln>
                  <a:noFill/>
                </a:ln>
                <a:solidFill>
                  <a:srgbClr val="8B8B8B">
                    <a:lumMod val="50000"/>
                  </a:srgbClr>
                </a:solidFill>
                <a:effectLst/>
                <a:uLnTx/>
                <a:uFillTx/>
                <a:latin typeface="Arial"/>
                <a:ea typeface="+mn-ea"/>
                <a:cs typeface="+mn-cs"/>
              </a:rPr>
              <a:t>rul</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8" name="TextBox 17">
            <a:extLst>
              <a:ext uri="{FF2B5EF4-FFF2-40B4-BE49-F238E27FC236}">
                <a16:creationId xmlns:a16="http://schemas.microsoft.com/office/drawing/2014/main" id="{A585EC2B-274B-9F3D-2419-D488B84D232D}"/>
              </a:ext>
            </a:extLst>
          </p:cNvPr>
          <p:cNvSpPr txBox="1"/>
          <p:nvPr/>
        </p:nvSpPr>
        <p:spPr>
          <a:xfrm>
            <a:off x="9401959" y="4246608"/>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Brad Bolliger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3" name="Picture 2" descr="A person wearing a suit and tie&#10;&#10;Description automatically generated with medium confidence">
            <a:extLst>
              <a:ext uri="{FF2B5EF4-FFF2-40B4-BE49-F238E27FC236}">
                <a16:creationId xmlns:a16="http://schemas.microsoft.com/office/drawing/2014/main" id="{2036784D-AC4B-48ED-38E7-83075B081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984" y="3017609"/>
            <a:ext cx="816801" cy="1089068"/>
          </a:xfrm>
          <a:prstGeom prst="rect">
            <a:avLst/>
          </a:prstGeom>
        </p:spPr>
      </p:pic>
    </p:spTree>
    <p:extLst>
      <p:ext uri="{BB962C8B-B14F-4D97-AF65-F5344CB8AC3E}">
        <p14:creationId xmlns:p14="http://schemas.microsoft.com/office/powerpoint/2010/main" val="1485614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B4F3-DE51-7C2B-8A31-5BF4F8DA54AF}"/>
              </a:ext>
            </a:extLst>
          </p:cNvPr>
          <p:cNvSpPr>
            <a:spLocks noGrp="1"/>
          </p:cNvSpPr>
          <p:nvPr>
            <p:ph type="title"/>
          </p:nvPr>
        </p:nvSpPr>
        <p:spPr>
          <a:xfrm>
            <a:off x="426720" y="342314"/>
            <a:ext cx="11338560" cy="548640"/>
          </a:xfrm>
        </p:spPr>
        <p:txBody>
          <a:bodyPr>
            <a:normAutofit fontScale="90000"/>
          </a:bodyPr>
          <a:lstStyle/>
          <a:p>
            <a:r>
              <a:rPr lang="en-US" dirty="0"/>
              <a:t>NDR 6.0 Revision</a:t>
            </a:r>
            <a:br>
              <a:rPr lang="en-US" dirty="0"/>
            </a:br>
            <a:r>
              <a:rPr lang="en-US" dirty="0"/>
              <a:t>	</a:t>
            </a:r>
          </a:p>
        </p:txBody>
      </p:sp>
      <p:sp>
        <p:nvSpPr>
          <p:cNvPr id="3" name="Content Placeholder 2">
            <a:extLst>
              <a:ext uri="{FF2B5EF4-FFF2-40B4-BE49-F238E27FC236}">
                <a16:creationId xmlns:a16="http://schemas.microsoft.com/office/drawing/2014/main" id="{0DCD1BB7-443C-34EB-9A25-E930F326C821}"/>
              </a:ext>
            </a:extLst>
          </p:cNvPr>
          <p:cNvSpPr>
            <a:spLocks noGrp="1"/>
          </p:cNvSpPr>
          <p:nvPr>
            <p:ph idx="1"/>
          </p:nvPr>
        </p:nvSpPr>
        <p:spPr>
          <a:xfrm>
            <a:off x="549812" y="1072507"/>
            <a:ext cx="11338560" cy="4861375"/>
          </a:xfrm>
        </p:spPr>
        <p:txBody>
          <a:bodyPr/>
          <a:lstStyle/>
          <a:p>
            <a:r>
              <a:rPr lang="en-US" dirty="0">
                <a:solidFill>
                  <a:schemeClr val="bg2">
                    <a:lumMod val="10000"/>
                  </a:schemeClr>
                </a:solidFill>
              </a:rPr>
              <a:t>Update – Dr. Scott Renner</a:t>
            </a:r>
          </a:p>
          <a:p>
            <a:r>
              <a:rPr lang="en-US" dirty="0">
                <a:solidFill>
                  <a:schemeClr val="bg2">
                    <a:lumMod val="10000"/>
                  </a:schemeClr>
                </a:solidFill>
              </a:rPr>
              <a:t>A major rewrite of NDR 5.0</a:t>
            </a:r>
          </a:p>
          <a:p>
            <a:pPr lvl="1"/>
            <a:r>
              <a:rPr lang="en-US" dirty="0">
                <a:solidFill>
                  <a:schemeClr val="bg2">
                    <a:lumMod val="10000"/>
                  </a:schemeClr>
                </a:solidFill>
              </a:rPr>
              <a:t>A new abstract UML metamodel defining the information content of a NIEM model</a:t>
            </a:r>
          </a:p>
          <a:p>
            <a:pPr lvl="1"/>
            <a:r>
              <a:rPr lang="en-US" dirty="0">
                <a:solidFill>
                  <a:schemeClr val="bg2">
                    <a:lumMod val="10000"/>
                  </a:schemeClr>
                </a:solidFill>
              </a:rPr>
              <a:t>Two concrete model formats:  XSD and CMF</a:t>
            </a:r>
          </a:p>
          <a:p>
            <a:pPr lvl="1"/>
            <a:r>
              <a:rPr lang="en-US" dirty="0">
                <a:solidFill>
                  <a:schemeClr val="bg2">
                    <a:lumMod val="10000"/>
                  </a:schemeClr>
                </a:solidFill>
              </a:rPr>
              <a:t>Two supported message formats: XML and JSON</a:t>
            </a:r>
          </a:p>
          <a:p>
            <a:pPr lvl="1"/>
            <a:r>
              <a:rPr lang="en-US" dirty="0">
                <a:solidFill>
                  <a:schemeClr val="bg2">
                    <a:lumMod val="10000"/>
                  </a:schemeClr>
                </a:solidFill>
              </a:rPr>
              <a:t>Simplified conformance rules for message schemas</a:t>
            </a:r>
          </a:p>
          <a:p>
            <a:pPr lvl="1"/>
            <a:r>
              <a:rPr lang="en-US" dirty="0">
                <a:solidFill>
                  <a:schemeClr val="bg2">
                    <a:lumMod val="10000"/>
                  </a:schemeClr>
                </a:solidFill>
              </a:rPr>
              <a:t>Changes to augmentation and metadata</a:t>
            </a:r>
          </a:p>
          <a:p>
            <a:pPr lvl="1"/>
            <a:r>
              <a:rPr lang="en-US" dirty="0">
                <a:solidFill>
                  <a:schemeClr val="bg2">
                    <a:lumMod val="10000"/>
                  </a:schemeClr>
                </a:solidFill>
              </a:rPr>
              <a:t>More explanation, (slightly) less technical detail</a:t>
            </a:r>
          </a:p>
          <a:p>
            <a:r>
              <a:rPr lang="en-US" dirty="0">
                <a:solidFill>
                  <a:schemeClr val="bg2">
                    <a:lumMod val="10000"/>
                  </a:schemeClr>
                </a:solidFill>
                <a:highlight>
                  <a:srgbClr val="FFFF00"/>
                </a:highlight>
              </a:rPr>
              <a:t>Working draft (PSD01) available: </a:t>
            </a:r>
            <a:r>
              <a:rPr lang="en-US" dirty="0">
                <a:latin typeface="Aptos" panose="020F0502020204030204" pitchFamily="34" charset="0"/>
                <a:hlinkClick r:id="rId2"/>
              </a:rPr>
              <a:t>https://github.com/niemopen/niem-naming-design-rules/blob/dev/ndr-v6.0-psd01.pdf</a:t>
            </a:r>
            <a:endParaRPr lang="en-US" dirty="0">
              <a:latin typeface="Aptos" panose="020F0502020204030204" pitchFamily="34" charset="0"/>
            </a:endParaRPr>
          </a:p>
          <a:p>
            <a:endParaRPr lang="en-US" dirty="0">
              <a:solidFill>
                <a:schemeClr val="bg2">
                  <a:lumMod val="10000"/>
                </a:schemeClr>
              </a:solidFill>
            </a:endParaRPr>
          </a:p>
          <a:p>
            <a:endParaRPr lang="en-US" dirty="0">
              <a:solidFill>
                <a:schemeClr val="bg2">
                  <a:lumMod val="10000"/>
                </a:schemeClr>
              </a:solidFill>
            </a:endParaRPr>
          </a:p>
        </p:txBody>
      </p:sp>
      <p:sp>
        <p:nvSpPr>
          <p:cNvPr id="4" name="Title 1">
            <a:extLst>
              <a:ext uri="{FF2B5EF4-FFF2-40B4-BE49-F238E27FC236}">
                <a16:creationId xmlns:a16="http://schemas.microsoft.com/office/drawing/2014/main" id="{52B0BE9D-4A96-DA9C-E9B0-4025BAD82019}"/>
              </a:ext>
            </a:extLst>
          </p:cNvPr>
          <p:cNvSpPr txBox="1">
            <a:spLocks/>
          </p:cNvSpPr>
          <p:nvPr/>
        </p:nvSpPr>
        <p:spPr>
          <a:xfrm>
            <a:off x="696352" y="3154680"/>
            <a:ext cx="11338560" cy="548640"/>
          </a:xfrm>
          <a:prstGeom prst="rect">
            <a:avLst/>
          </a:prstGeom>
        </p:spPr>
        <p:txBody>
          <a:bodyPr vert="horz" lIns="91440" tIns="45720" rIns="91440" bIns="45720" rtlCol="0" anchor="t">
            <a:normAutofit/>
          </a:bodyPr>
          <a:lst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a:lstStyle>
          <a:p>
            <a:r>
              <a:rPr lang="en-US" dirty="0"/>
              <a:t>	</a:t>
            </a:r>
          </a:p>
        </p:txBody>
      </p:sp>
    </p:spTree>
    <p:extLst>
      <p:ext uri="{BB962C8B-B14F-4D97-AF65-F5344CB8AC3E}">
        <p14:creationId xmlns:p14="http://schemas.microsoft.com/office/powerpoint/2010/main" val="1065407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Model 6.0 Update</a:t>
            </a:r>
          </a:p>
        </p:txBody>
      </p:sp>
      <p:sp>
        <p:nvSpPr>
          <p:cNvPr id="5" name="Text Placeholder 4">
            <a:extLst>
              <a:ext uri="{FF2B5EF4-FFF2-40B4-BE49-F238E27FC236}">
                <a16:creationId xmlns:a16="http://schemas.microsoft.com/office/drawing/2014/main" id="{F01FA1DD-69F7-45C7-9EF5-74AC7C55E221}"/>
              </a:ext>
            </a:extLst>
          </p:cNvPr>
          <p:cNvSpPr>
            <a:spLocks noGrp="1"/>
          </p:cNvSpPr>
          <p:nvPr>
            <p:ph type="body" sz="quarter" idx="13"/>
          </p:nvPr>
        </p:nvSpPr>
        <p:spPr/>
        <p:txBody>
          <a:bodyPr/>
          <a:lstStyle/>
          <a:p>
            <a:r>
              <a:rPr lang="en-US" dirty="0"/>
              <a:t>NIEM Model 6.0 PS01 published Dec 2023</a:t>
            </a:r>
          </a:p>
          <a:p>
            <a:pPr lvl="1"/>
            <a:r>
              <a:rPr lang="en-US" dirty="0"/>
              <a:t>16 domains</a:t>
            </a:r>
          </a:p>
          <a:p>
            <a:pPr lvl="1"/>
            <a:r>
              <a:rPr lang="en-US" dirty="0"/>
              <a:t>19,000 properties</a:t>
            </a:r>
          </a:p>
          <a:p>
            <a:pPr lvl="1"/>
            <a:r>
              <a:rPr lang="en-US" dirty="0"/>
              <a:t>10,000 types</a:t>
            </a:r>
          </a:p>
          <a:p>
            <a:pPr lvl="1"/>
            <a:r>
              <a:rPr lang="en-US" dirty="0"/>
              <a:t>110,000 code values</a:t>
            </a:r>
            <a:br>
              <a:rPr lang="en-US" dirty="0"/>
            </a:br>
            <a:endParaRPr lang="en-US" dirty="0"/>
          </a:p>
          <a:p>
            <a:r>
              <a:rPr lang="en-US" dirty="0"/>
              <a:t>NIEM Model 6.0 PS02 pending</a:t>
            </a:r>
          </a:p>
          <a:p>
            <a:pPr lvl="1"/>
            <a:r>
              <a:rPr lang="en-US" dirty="0"/>
              <a:t>Minor adjustments to the structures namespace to support NDR updates</a:t>
            </a:r>
          </a:p>
          <a:p>
            <a:pPr lvl="1"/>
            <a:r>
              <a:rPr lang="en-US" dirty="0"/>
              <a:t>Update internal draft version numbers</a:t>
            </a:r>
          </a:p>
          <a:p>
            <a:pPr lvl="1"/>
            <a:r>
              <a:rPr lang="en-US" dirty="0"/>
              <a:t>Bundle submission to PGB with NDR 6.0 PSD01 in December</a:t>
            </a:r>
          </a:p>
          <a:p>
            <a:endParaRPr lang="en-US" dirty="0"/>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7</a:t>
            </a:fld>
            <a:endParaRPr lang="en-US" dirty="0"/>
          </a:p>
        </p:txBody>
      </p:sp>
    </p:spTree>
    <p:extLst>
      <p:ext uri="{BB962C8B-B14F-4D97-AF65-F5344CB8AC3E}">
        <p14:creationId xmlns:p14="http://schemas.microsoft.com/office/powerpoint/2010/main" val="2583149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rPr>
              <a:t>R</a:t>
            </a:r>
            <a:r>
              <a:rPr lang="en-US" sz="3200" dirty="0">
                <a:solidFill>
                  <a:srgbClr val="005170"/>
                </a:solidFill>
                <a:latin typeface="+mj-lt"/>
                <a:cs typeface="+mj-cs"/>
              </a:rPr>
              <a:t>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6994" y="4142552"/>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2">
                  <a:extLst>
                    <a:ext uri="{A12FA001-AC4F-418D-AE19-62706E023703}">
                      <ahyp:hlinkClr xmlns:ahyp="http://schemas.microsoft.com/office/drawing/2018/hyperlinkcolor" val="tx"/>
                    </a:ext>
                  </a:extLst>
                </a:hlinkClick>
              </a:rPr>
              <a:t>https://twitter.com/NIEMconnects?ref_src=twsrc%5Etfw</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9800" y="1812310"/>
            <a:ext cx="2124685"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4">
                  <a:extLst>
                    <a:ext uri="{A12FA001-AC4F-418D-AE19-62706E023703}">
                      <ahyp:hlinkClr xmlns:ahyp="http://schemas.microsoft.com/office/drawing/2018/hyperlinkcolor" val="tx"/>
                    </a:ext>
                  </a:extLst>
                </a:hlinkClick>
              </a:rPr>
              <a:t>https://www.linkedin.com/groups/1903175/profile</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9800" y="2737548"/>
            <a:ext cx="2045610"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6">
                  <a:extLst>
                    <a:ext uri="{A12FA001-AC4F-418D-AE19-62706E023703}">
                      <ahyp:hlinkClr xmlns:ahyp="http://schemas.microsoft.com/office/drawing/2018/hyperlinkcolor" val="tx"/>
                    </a:ext>
                  </a:extLst>
                </a:hlinkClick>
              </a:rPr>
              <a:t>https://www.youtube.com/channel/UCg9qV22PXLBjG41hc-EwVrQ</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354624" y="1724466"/>
            <a:ext cx="5296450" cy="4930581"/>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https://github.com/niemopen/ntac-admin</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https://github.com/niemopen/nbac-admin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https://github.com/niemopen/nmo-admin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https://niemopen.slack.com/</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https://lists.oasis-open-projects.org/g/niemopen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https://lists.oasis-open-projects.org/g/niemopen-pgb</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https://lists.oasis-open-projects.org/g/niemopen-ntactsc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https://lists.oasis-open-projects.org/g/niemopen-nbactsc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https://lists.oasis-open-projects.org/g/niemopen-nmotsc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197737" y="1191894"/>
            <a:ext cx="5698740" cy="307777"/>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hlinkClick r:id="rId28"/>
              </a:rPr>
              <a:t>katherine.b.escobar.civ@mail.mil</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757-203-8631</a:t>
            </a:r>
          </a:p>
        </p:txBody>
      </p:sp>
      <p:sp>
        <p:nvSpPr>
          <p:cNvPr id="21" name="TextBox 20">
            <a:extLst>
              <a:ext uri="{FF2B5EF4-FFF2-40B4-BE49-F238E27FC236}">
                <a16:creationId xmlns:a16="http://schemas.microsoft.com/office/drawing/2014/main" id="{82476029-3B8D-BAF2-7187-5712319FD4DB}"/>
              </a:ext>
            </a:extLst>
          </p:cNvPr>
          <p:cNvSpPr txBox="1"/>
          <p:nvPr/>
        </p:nvSpPr>
        <p:spPr>
          <a:xfrm>
            <a:off x="8965712" y="3711618"/>
            <a:ext cx="2954655" cy="2862322"/>
          </a:xfrm>
          <a:prstGeom prst="rect">
            <a:avLst/>
          </a:prstGeom>
          <a:noFill/>
        </p:spPr>
        <p:txBody>
          <a:bodyPr wrap="none" rtlCol="0">
            <a:spAutoFit/>
          </a:bodyPr>
          <a:lstStyle/>
          <a:p>
            <a:r>
              <a:rPr lang="en-US" dirty="0">
                <a:solidFill>
                  <a:schemeClr val="tx2">
                    <a:lumMod val="60000"/>
                    <a:lumOff val="40000"/>
                  </a:schemeClr>
                </a:solidFill>
                <a:hlinkClick r:id="rId29"/>
              </a:rPr>
              <a:t>IEPD/MEP  REPO</a:t>
            </a:r>
            <a:endParaRPr lang="en-US" dirty="0">
              <a:solidFill>
                <a:schemeClr val="tx2">
                  <a:lumMod val="60000"/>
                  <a:lumOff val="40000"/>
                </a:schemeClr>
              </a:solidFill>
            </a:endParaRPr>
          </a:p>
          <a:p>
            <a:endParaRPr lang="en-US" dirty="0"/>
          </a:p>
          <a:p>
            <a:r>
              <a:rPr lang="en-US" dirty="0">
                <a:hlinkClick r:id="rId30"/>
              </a:rPr>
              <a:t>MEP TOOL</a:t>
            </a:r>
            <a:endParaRPr lang="en-US" dirty="0"/>
          </a:p>
          <a:p>
            <a:endParaRPr lang="en-US" dirty="0"/>
          </a:p>
          <a:p>
            <a:r>
              <a:rPr lang="en-US" dirty="0">
                <a:hlinkClick r:id="rId31"/>
              </a:rPr>
              <a:t>CMF TOOL</a:t>
            </a:r>
            <a:endParaRPr lang="en-US" dirty="0"/>
          </a:p>
          <a:p>
            <a:endParaRPr lang="en-US" dirty="0"/>
          </a:p>
          <a:p>
            <a:r>
              <a:rPr lang="en-US" dirty="0">
                <a:hlinkClick r:id="rId32"/>
              </a:rPr>
              <a:t>NDR 6.0</a:t>
            </a:r>
            <a:endParaRPr lang="en-US" dirty="0"/>
          </a:p>
          <a:p>
            <a:endParaRPr lang="en-US" dirty="0"/>
          </a:p>
          <a:p>
            <a:pPr algn="ctr"/>
            <a:r>
              <a:rPr lang="en-US" dirty="0">
                <a:hlinkClick r:id="" action="ppaction://noaction"/>
              </a:rPr>
              <a:t>NIEMOpen Reveal Summit</a:t>
            </a:r>
          </a:p>
          <a:p>
            <a:pPr algn="ctr"/>
            <a:r>
              <a:rPr lang="en-US" dirty="0">
                <a:hlinkClick r:id="" action="ppaction://noaction"/>
              </a:rPr>
              <a:t>18-20 Feb 2025</a:t>
            </a:r>
            <a:endParaRPr lang="en-US" dirty="0"/>
          </a:p>
        </p:txBody>
      </p:sp>
      <p:pic>
        <p:nvPicPr>
          <p:cNvPr id="19" name="Picture 18">
            <a:extLst>
              <a:ext uri="{FF2B5EF4-FFF2-40B4-BE49-F238E27FC236}">
                <a16:creationId xmlns:a16="http://schemas.microsoft.com/office/drawing/2014/main" id="{29D8DCAD-C0C1-B815-58CB-32FF2C2C7BE9}"/>
              </a:ext>
            </a:extLst>
          </p:cNvPr>
          <p:cNvPicPr>
            <a:picLocks noChangeAspect="1"/>
          </p:cNvPicPr>
          <p:nvPr/>
        </p:nvPicPr>
        <p:blipFill>
          <a:blip r:embed="rId33"/>
          <a:stretch>
            <a:fillRect/>
          </a:stretch>
        </p:blipFill>
        <p:spPr>
          <a:xfrm>
            <a:off x="8878086" y="982307"/>
            <a:ext cx="677228" cy="677228"/>
          </a:xfrm>
          <a:prstGeom prst="rect">
            <a:avLst/>
          </a:prstGeom>
        </p:spPr>
      </p:pic>
    </p:spTree>
    <p:extLst>
      <p:ext uri="{BB962C8B-B14F-4D97-AF65-F5344CB8AC3E}">
        <p14:creationId xmlns:p14="http://schemas.microsoft.com/office/powerpoint/2010/main" val="2259383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C35-5E86-97A2-BBB8-7E815A54F9B6}"/>
              </a:ext>
            </a:extLst>
          </p:cNvPr>
          <p:cNvSpPr>
            <a:spLocks noGrp="1"/>
          </p:cNvSpPr>
          <p:nvPr>
            <p:ph type="title"/>
          </p:nvPr>
        </p:nvSpPr>
        <p:spPr/>
        <p:txBody>
          <a:bodyPr/>
          <a:lstStyle/>
          <a:p>
            <a:r>
              <a:rPr lang="en-US" dirty="0"/>
              <a:t>backup</a:t>
            </a:r>
          </a:p>
        </p:txBody>
      </p:sp>
      <p:sp>
        <p:nvSpPr>
          <p:cNvPr id="3" name="Text Placeholder 2">
            <a:extLst>
              <a:ext uri="{FF2B5EF4-FFF2-40B4-BE49-F238E27FC236}">
                <a16:creationId xmlns:a16="http://schemas.microsoft.com/office/drawing/2014/main" id="{169B9395-07C4-2938-9C98-21A4E8016603}"/>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52AE578-46FD-BB8A-01E4-826CF9585312}"/>
              </a:ext>
            </a:extLst>
          </p:cNvPr>
          <p:cNvSpPr>
            <a:spLocks noGrp="1"/>
          </p:cNvSpPr>
          <p:nvPr>
            <p:ph type="sldNum" sz="quarter" idx="4"/>
          </p:nvPr>
        </p:nvSpPr>
        <p:spPr/>
        <p:txBody>
          <a:bodyPr/>
          <a:lstStyle/>
          <a:p>
            <a:fld id="{6E6030FC-FB78-5E4D-92EA-5D9433591EA9}" type="slidenum">
              <a:rPr lang="en-US" smtClean="0"/>
              <a:pPr/>
              <a:t>9</a:t>
            </a:fld>
            <a:endParaRPr lang="en-US" dirty="0"/>
          </a:p>
        </p:txBody>
      </p:sp>
    </p:spTree>
    <p:extLst>
      <p:ext uri="{BB962C8B-B14F-4D97-AF65-F5344CB8AC3E}">
        <p14:creationId xmlns:p14="http://schemas.microsoft.com/office/powerpoint/2010/main" val="1043665504"/>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3DBC4E-DD94-448E-80FB-F46647EDD91A}">
  <ds:schemaRefs>
    <ds:schemaRef ds:uri="http://schemas.microsoft.com/office/2006/metadata/properties"/>
    <ds:schemaRef ds:uri="668b5da2-bb96-4ca8-adfe-f026adba9ac0"/>
    <ds:schemaRef ds:uri="http://schemas.microsoft.com/office/2006/documentManagement/typ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5774b216-7350-4865-8b28-a80b4a7f0bbf"/>
    <ds:schemaRef ds:uri="http://www.w3.org/XML/1998/namespace"/>
  </ds:schemaRefs>
</ds:datastoreItem>
</file>

<file path=customXml/itemProps2.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D6F7FA-A44B-4531-B619-52D10ADDC84A}">
  <ds:schemaRefs>
    <ds:schemaRef ds:uri="http://schemas.microsoft.com/sharepoint/v3/contenttype/forms"/>
  </ds:schemaRefs>
</ds:datastoreItem>
</file>

<file path=docMetadata/LabelInfo.xml><?xml version="1.0" encoding="utf-8"?>
<clbl:labelList xmlns:clbl="http://schemas.microsoft.com/office/2020/mipLabelMetadata">
  <clbl:label id="{d5fe813e-0caa-432a-b2ac-d555aa91bd1c}" enabled="0" method="" siteId="{d5fe813e-0caa-432a-b2ac-d555aa91bd1c}" removed="1"/>
</clbl:labelList>
</file>

<file path=docProps/app.xml><?xml version="1.0" encoding="utf-8"?>
<Properties xmlns="http://schemas.openxmlformats.org/officeDocument/2006/extended-properties" xmlns:vt="http://schemas.openxmlformats.org/officeDocument/2006/docPropsVTypes">
  <TotalTime>13840</TotalTime>
  <Words>1606</Words>
  <Application>Microsoft Office PowerPoint</Application>
  <PresentationFormat>Widescreen</PresentationFormat>
  <Paragraphs>227</Paragraphs>
  <Slides>11</Slides>
  <Notes>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11</vt:i4>
      </vt:variant>
    </vt:vector>
  </HeadingPairs>
  <TitlesOfParts>
    <vt:vector size="24" baseType="lpstr">
      <vt:lpstr>Aptos</vt:lpstr>
      <vt:lpstr>Arial</vt:lpstr>
      <vt:lpstr>Calibri</vt:lpstr>
      <vt:lpstr>Helvetica LT Std</vt:lpstr>
      <vt:lpstr>inherit</vt:lpstr>
      <vt:lpstr>Open Sans</vt:lpstr>
      <vt:lpstr>Poppins</vt:lpstr>
      <vt:lpstr>Segoe UI</vt:lpstr>
      <vt:lpstr>Tw Cen MT</vt:lpstr>
      <vt:lpstr>Wingdings</vt:lpstr>
      <vt:lpstr>2_Office Theme</vt:lpstr>
      <vt:lpstr>1_NIEM_white</vt:lpstr>
      <vt:lpstr>TEXT AND ART</vt:lpstr>
      <vt:lpstr>NBAC TSC Slides 12 December 2024 Meeting</vt:lpstr>
      <vt:lpstr>12 DEC 2024 NBAC TSC Agenda     </vt:lpstr>
      <vt:lpstr>Venue</vt:lpstr>
      <vt:lpstr>PowerPoint Presentation</vt:lpstr>
      <vt:lpstr>PowerPoint Presentation</vt:lpstr>
      <vt:lpstr>NDR 6.0 Revision  </vt:lpstr>
      <vt:lpstr>Niem Model 6.0 Update</vt:lpstr>
      <vt:lpstr>Resources</vt:lpstr>
      <vt:lpstr>backup</vt:lpstr>
      <vt:lpstr>Niem API 2.0 and NIEM Toolbox – 1 </vt:lpstr>
      <vt:lpstr>Niem API 2.0 and NIEM Toolbox –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Stephen</cp:lastModifiedBy>
  <cp:revision>714</cp:revision>
  <cp:lastPrinted>2023-07-25T13:18:13Z</cp:lastPrinted>
  <dcterms:created xsi:type="dcterms:W3CDTF">2021-02-21T03:42:26Z</dcterms:created>
  <dcterms:modified xsi:type="dcterms:W3CDTF">2024-12-02T13:29:20Z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